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561" r:id="rId3"/>
    <p:sldId id="864" r:id="rId4"/>
    <p:sldId id="866" r:id="rId5"/>
    <p:sldId id="867" r:id="rId6"/>
    <p:sldId id="869" r:id="rId7"/>
    <p:sldId id="870" r:id="rId8"/>
    <p:sldId id="865" r:id="rId9"/>
    <p:sldId id="923" r:id="rId10"/>
    <p:sldId id="924" r:id="rId11"/>
    <p:sldId id="845" r:id="rId12"/>
    <p:sldId id="847" r:id="rId13"/>
    <p:sldId id="848" r:id="rId14"/>
    <p:sldId id="871" r:id="rId15"/>
    <p:sldId id="834" r:id="rId16"/>
    <p:sldId id="835" r:id="rId17"/>
    <p:sldId id="854" r:id="rId18"/>
    <p:sldId id="872" r:id="rId19"/>
    <p:sldId id="873" r:id="rId20"/>
    <p:sldId id="874" r:id="rId21"/>
    <p:sldId id="828" r:id="rId22"/>
    <p:sldId id="833" r:id="rId23"/>
    <p:sldId id="875" r:id="rId24"/>
    <p:sldId id="876" r:id="rId25"/>
    <p:sldId id="861" r:id="rId26"/>
    <p:sldId id="860" r:id="rId27"/>
    <p:sldId id="859" r:id="rId28"/>
    <p:sldId id="862" r:id="rId29"/>
    <p:sldId id="836" r:id="rId30"/>
    <p:sldId id="863" r:id="rId31"/>
    <p:sldId id="855" r:id="rId32"/>
    <p:sldId id="877" r:id="rId33"/>
    <p:sldId id="878" r:id="rId34"/>
    <p:sldId id="830" r:id="rId35"/>
    <p:sldId id="879" r:id="rId36"/>
    <p:sldId id="827" r:id="rId37"/>
    <p:sldId id="881" r:id="rId38"/>
    <p:sldId id="909" r:id="rId39"/>
    <p:sldId id="885" r:id="rId40"/>
    <p:sldId id="886" r:id="rId41"/>
    <p:sldId id="887" r:id="rId42"/>
    <p:sldId id="888" r:id="rId43"/>
    <p:sldId id="889" r:id="rId44"/>
    <p:sldId id="891" r:id="rId45"/>
    <p:sldId id="890" r:id="rId46"/>
    <p:sldId id="893" r:id="rId47"/>
    <p:sldId id="892" r:id="rId48"/>
    <p:sldId id="910" r:id="rId49"/>
    <p:sldId id="880" r:id="rId50"/>
    <p:sldId id="838" r:id="rId51"/>
    <p:sldId id="899" r:id="rId52"/>
    <p:sldId id="897" r:id="rId53"/>
    <p:sldId id="900" r:id="rId54"/>
    <p:sldId id="901" r:id="rId55"/>
    <p:sldId id="898" r:id="rId56"/>
    <p:sldId id="902" r:id="rId57"/>
    <p:sldId id="903" r:id="rId58"/>
    <p:sldId id="839" r:id="rId59"/>
    <p:sldId id="842" r:id="rId60"/>
    <p:sldId id="843" r:id="rId61"/>
    <p:sldId id="837" r:id="rId62"/>
    <p:sldId id="895" r:id="rId63"/>
    <p:sldId id="896" r:id="rId64"/>
    <p:sldId id="904" r:id="rId65"/>
    <p:sldId id="857" r:id="rId66"/>
    <p:sldId id="905" r:id="rId67"/>
    <p:sldId id="906" r:id="rId68"/>
    <p:sldId id="907" r:id="rId69"/>
    <p:sldId id="882" r:id="rId70"/>
    <p:sldId id="908" r:id="rId71"/>
    <p:sldId id="922" r:id="rId72"/>
    <p:sldId id="884" r:id="rId73"/>
    <p:sldId id="918" r:id="rId74"/>
    <p:sldId id="916" r:id="rId75"/>
    <p:sldId id="917" r:id="rId76"/>
    <p:sldId id="883" r:id="rId77"/>
    <p:sldId id="919" r:id="rId78"/>
    <p:sldId id="920" r:id="rId79"/>
    <p:sldId id="921" r:id="rId80"/>
    <p:sldId id="911" r:id="rId81"/>
    <p:sldId id="912" r:id="rId82"/>
    <p:sldId id="913" r:id="rId83"/>
    <p:sldId id="914" r:id="rId84"/>
    <p:sldId id="915" r:id="rId85"/>
    <p:sldId id="85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A435F1"/>
    <a:srgbClr val="6F8BC8"/>
    <a:srgbClr val="FF2500"/>
    <a:srgbClr val="B7CDDE"/>
    <a:srgbClr val="BE7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94959"/>
  </p:normalViewPr>
  <p:slideViewPr>
    <p:cSldViewPr snapToGrid="0" snapToObjects="1">
      <p:cViewPr varScale="1">
        <p:scale>
          <a:sx n="119" d="100"/>
          <a:sy n="119" d="100"/>
        </p:scale>
        <p:origin x="464"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149-BFAA-0A4A-B1E4-80960B75891F}"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91A5-8A92-1545-908F-6A52F84BD531}" type="slidenum">
              <a:rPr lang="en-US" smtClean="0"/>
              <a:t>‹#›</a:t>
            </a:fld>
            <a:endParaRPr lang="en-US"/>
          </a:p>
        </p:txBody>
      </p:sp>
    </p:spTree>
    <p:extLst>
      <p:ext uri="{BB962C8B-B14F-4D97-AF65-F5344CB8AC3E}">
        <p14:creationId xmlns:p14="http://schemas.microsoft.com/office/powerpoint/2010/main" val="21121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a:t>
            </a:fld>
            <a:endParaRPr lang="en-US"/>
          </a:p>
        </p:txBody>
      </p:sp>
    </p:spTree>
    <p:extLst>
      <p:ext uri="{BB962C8B-B14F-4D97-AF65-F5344CB8AC3E}">
        <p14:creationId xmlns:p14="http://schemas.microsoft.com/office/powerpoint/2010/main" val="2098382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11</a:t>
            </a:fld>
            <a:endParaRPr lang="en-US"/>
          </a:p>
        </p:txBody>
      </p:sp>
    </p:spTree>
    <p:extLst>
      <p:ext uri="{BB962C8B-B14F-4D97-AF65-F5344CB8AC3E}">
        <p14:creationId xmlns:p14="http://schemas.microsoft.com/office/powerpoint/2010/main" val="131189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12</a:t>
            </a:fld>
            <a:endParaRPr lang="en-US"/>
          </a:p>
        </p:txBody>
      </p:sp>
    </p:spTree>
    <p:extLst>
      <p:ext uri="{BB962C8B-B14F-4D97-AF65-F5344CB8AC3E}">
        <p14:creationId xmlns:p14="http://schemas.microsoft.com/office/powerpoint/2010/main" val="91040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class if instead</a:t>
            </a:r>
            <a:r>
              <a:rPr lang="en-US" baseline="0" dirty="0" smtClean="0"/>
              <a:t> of dropping quadrats and measuring in situ if we had gone to the commercial collectors shop and bought some ammonites what analyses could we do? (I.e., point out issues of biased sampling and mainly that a lot of information is lost once we take a fossil out of the ground).</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13</a:t>
            </a:fld>
            <a:endParaRPr lang="en-US"/>
          </a:p>
        </p:txBody>
      </p:sp>
    </p:spTree>
    <p:extLst>
      <p:ext uri="{BB962C8B-B14F-4D97-AF65-F5344CB8AC3E}">
        <p14:creationId xmlns:p14="http://schemas.microsoft.com/office/powerpoint/2010/main" val="107877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14</a:t>
            </a:fld>
            <a:endParaRPr lang="en-US"/>
          </a:p>
        </p:txBody>
      </p:sp>
    </p:spTree>
    <p:extLst>
      <p:ext uri="{BB962C8B-B14F-4D97-AF65-F5344CB8AC3E}">
        <p14:creationId xmlns:p14="http://schemas.microsoft.com/office/powerpoint/2010/main" val="1988063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univariate data we </a:t>
            </a:r>
            <a:r>
              <a:rPr lang="en-US" dirty="0" err="1" smtClean="0"/>
              <a:t>ar</a:t>
            </a:r>
            <a:r>
              <a:rPr lang="en-US" dirty="0" smtClean="0"/>
              <a:t> interested in what we can say about the population from the sample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15</a:t>
            </a:fld>
            <a:endParaRPr lang="en-US"/>
          </a:p>
        </p:txBody>
      </p:sp>
    </p:spTree>
    <p:extLst>
      <p:ext uri="{BB962C8B-B14F-4D97-AF65-F5344CB8AC3E}">
        <p14:creationId xmlns:p14="http://schemas.microsoft.com/office/powerpoint/2010/main" val="72143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bivariate data we are interested in the relationships between two variables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16</a:t>
            </a:fld>
            <a:endParaRPr lang="en-US"/>
          </a:p>
        </p:txBody>
      </p:sp>
    </p:spTree>
    <p:extLst>
      <p:ext uri="{BB962C8B-B14F-4D97-AF65-F5344CB8AC3E}">
        <p14:creationId xmlns:p14="http://schemas.microsoft.com/office/powerpoint/2010/main" val="1470958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Multivariate data is different, although we have already encountered some</a:t>
            </a:r>
            <a:r>
              <a:rPr lang="en-US" baseline="0" dirty="0" smtClean="0"/>
              <a:t> aspects of it before.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17</a:t>
            </a:fld>
            <a:endParaRPr lang="en-US"/>
          </a:p>
        </p:txBody>
      </p:sp>
    </p:spTree>
    <p:extLst>
      <p:ext uri="{BB962C8B-B14F-4D97-AF65-F5344CB8AC3E}">
        <p14:creationId xmlns:p14="http://schemas.microsoft.com/office/powerpoint/2010/main" val="185095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a:t>
            </a:r>
            <a:r>
              <a:rPr lang="en-US" baseline="0" dirty="0" smtClean="0"/>
              <a:t> we wanted to model the temperature of various points on the Earth’s surface we could use a more complex regression equation with multiple explanatory variables, such as latitude and season.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18</a:t>
            </a:fld>
            <a:endParaRPr lang="en-US"/>
          </a:p>
        </p:txBody>
      </p:sp>
    </p:spTree>
    <p:extLst>
      <p:ext uri="{BB962C8B-B14F-4D97-AF65-F5344CB8AC3E}">
        <p14:creationId xmlns:p14="http://schemas.microsoft.com/office/powerpoint/2010/main" val="133779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Similarlly</a:t>
            </a:r>
            <a:r>
              <a:rPr lang="en-US" dirty="0" smtClean="0"/>
              <a:t>, we already encountered that we can add additional regression terms to fit</a:t>
            </a:r>
            <a:r>
              <a:rPr lang="en-US" baseline="0" dirty="0" smtClean="0"/>
              <a:t> planes or more complex structures to 3D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19</a:t>
            </a:fld>
            <a:endParaRPr lang="en-US"/>
          </a:p>
        </p:txBody>
      </p:sp>
    </p:spTree>
    <p:extLst>
      <p:ext uri="{BB962C8B-B14F-4D97-AF65-F5344CB8AC3E}">
        <p14:creationId xmlns:p14="http://schemas.microsoft.com/office/powerpoint/2010/main" val="27282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main way in which we will consider</a:t>
            </a:r>
            <a:r>
              <a:rPr lang="en-US" baseline="0" dirty="0" smtClean="0"/>
              <a:t> multivariate data is something called ordination – the goal of which is to reduce the dimensionality of a data set to make it easier to </a:t>
            </a:r>
            <a:r>
              <a:rPr lang="en-US" baseline="0" dirty="0" err="1" smtClean="0"/>
              <a:t>visualise</a:t>
            </a:r>
            <a:r>
              <a:rPr lang="en-US" baseline="0" dirty="0" smtClean="0"/>
              <a:t> and handle numerically.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20</a:t>
            </a:fld>
            <a:endParaRPr lang="en-US"/>
          </a:p>
        </p:txBody>
      </p:sp>
    </p:spTree>
    <p:extLst>
      <p:ext uri="{BB962C8B-B14F-4D97-AF65-F5344CB8AC3E}">
        <p14:creationId xmlns:p14="http://schemas.microsoft.com/office/powerpoint/2010/main" val="122099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a:t>
            </a:fld>
            <a:endParaRPr lang="en-US"/>
          </a:p>
        </p:txBody>
      </p:sp>
    </p:spTree>
    <p:extLst>
      <p:ext uri="{BB962C8B-B14F-4D97-AF65-F5344CB8AC3E}">
        <p14:creationId xmlns:p14="http://schemas.microsoft.com/office/powerpoint/2010/main" val="56528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place to start might be to think abut the number of physical dimensions in our universe. Ask class how many there are. They will likely say three, but physics suggests otherwise. Of course, we may only be able to perceive three and additionally we appear to be unable to physically traverse the other possible dimensions. However, we can ask a different question of how many dimensions can conceptually </a:t>
            </a:r>
            <a:r>
              <a:rPr lang="en-US" baseline="0" dirty="0" err="1" smtClean="0"/>
              <a:t>exist.and</a:t>
            </a:r>
            <a:r>
              <a:rPr lang="en-US" baseline="0" dirty="0" smtClean="0"/>
              <a:t> hence be dealt with mathematically.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21</a:t>
            </a:fld>
            <a:endParaRPr lang="en-US"/>
          </a:p>
        </p:txBody>
      </p:sp>
    </p:spTree>
    <p:extLst>
      <p:ext uri="{BB962C8B-B14F-4D97-AF65-F5344CB8AC3E}">
        <p14:creationId xmlns:p14="http://schemas.microsoft.com/office/powerpoint/2010/main" val="55332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a:t>
            </a:r>
            <a:r>
              <a:rPr lang="en-US" baseline="0" dirty="0" smtClean="0"/>
              <a:t> place to start with this is to think of the humble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22</a:t>
            </a:fld>
            <a:endParaRPr lang="en-US"/>
          </a:p>
        </p:txBody>
      </p:sp>
    </p:spTree>
    <p:extLst>
      <p:ext uri="{BB962C8B-B14F-4D97-AF65-F5344CB8AC3E}">
        <p14:creationId xmlns:p14="http://schemas.microsoft.com/office/powerpoint/2010/main" val="192005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have a simple right-angled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23</a:t>
            </a:fld>
            <a:endParaRPr lang="en-US"/>
          </a:p>
        </p:txBody>
      </p:sp>
    </p:spTree>
    <p:extLst>
      <p:ext uri="{BB962C8B-B14F-4D97-AF65-F5344CB8AC3E}">
        <p14:creationId xmlns:p14="http://schemas.microsoft.com/office/powerpoint/2010/main" val="744218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label it</a:t>
            </a:r>
            <a:r>
              <a:rPr lang="uk-UA" dirty="0" smtClean="0"/>
              <a:t>’</a:t>
            </a:r>
            <a:r>
              <a:rPr lang="en-US" dirty="0" smtClean="0"/>
              <a:t>s edges.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24</a:t>
            </a:fld>
            <a:endParaRPr lang="en-US"/>
          </a:p>
        </p:txBody>
      </p:sp>
    </p:spTree>
    <p:extLst>
      <p:ext uri="{BB962C8B-B14F-4D97-AF65-F5344CB8AC3E}">
        <p14:creationId xmlns:p14="http://schemas.microsoft.com/office/powerpoint/2010/main" val="44191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state their relationship</a:t>
            </a:r>
            <a:r>
              <a:rPr lang="en-US" baseline="0" dirty="0" smtClean="0"/>
              <a:t> using Pythagoras.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25</a:t>
            </a:fld>
            <a:endParaRPr lang="en-US"/>
          </a:p>
        </p:txBody>
      </p:sp>
    </p:spTree>
    <p:extLst>
      <p:ext uri="{BB962C8B-B14F-4D97-AF65-F5344CB8AC3E}">
        <p14:creationId xmlns:p14="http://schemas.microsoft.com/office/powerpoint/2010/main" val="1647013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a:t>
            </a:r>
            <a:r>
              <a:rPr lang="en-US" baseline="0" dirty="0" smtClean="0"/>
              <a:t> rearrange this to solve for the hypotenuse too.</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26</a:t>
            </a:fld>
            <a:endParaRPr lang="en-US"/>
          </a:p>
        </p:txBody>
      </p:sp>
    </p:spTree>
    <p:extLst>
      <p:ext uri="{BB962C8B-B14F-4D97-AF65-F5344CB8AC3E}">
        <p14:creationId xmlns:p14="http://schemas.microsoft.com/office/powerpoint/2010/main" val="141868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have actually done here is come up with a general formula for the distance between two points in a two-dimensional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27</a:t>
            </a:fld>
            <a:endParaRPr lang="en-US"/>
          </a:p>
        </p:txBody>
      </p:sp>
    </p:spTree>
    <p:extLst>
      <p:ext uri="{BB962C8B-B14F-4D97-AF65-F5344CB8AC3E}">
        <p14:creationId xmlns:p14="http://schemas.microsoft.com/office/powerpoint/2010/main" val="468113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we</a:t>
            </a:r>
            <a:r>
              <a:rPr lang="en-US" baseline="0" dirty="0" smtClean="0"/>
              <a:t> can reframe our equation as the difference along the x-axis and the difference along the y-axis.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28</a:t>
            </a:fld>
            <a:endParaRPr lang="en-US"/>
          </a:p>
        </p:txBody>
      </p:sp>
    </p:spTree>
    <p:extLst>
      <p:ext uri="{BB962C8B-B14F-4D97-AF65-F5344CB8AC3E}">
        <p14:creationId xmlns:p14="http://schemas.microsoft.com/office/powerpoint/2010/main" val="166503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a triangle in 3D space? Imagine here that the left-hand side of the triangle</a:t>
            </a:r>
            <a:r>
              <a:rPr lang="en-US" baseline="0" dirty="0" smtClean="0"/>
              <a:t> recedes </a:t>
            </a:r>
            <a:r>
              <a:rPr lang="en-US" baseline="0" dirty="0" err="1" smtClean="0"/>
              <a:t>io</a:t>
            </a:r>
            <a:r>
              <a:rPr lang="en-US" baseline="0" dirty="0" smtClean="0"/>
              <a:t> the distance.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29</a:t>
            </a:fld>
            <a:endParaRPr lang="en-US"/>
          </a:p>
        </p:txBody>
      </p:sp>
    </p:spTree>
    <p:extLst>
      <p:ext uri="{BB962C8B-B14F-4D97-AF65-F5344CB8AC3E}">
        <p14:creationId xmlns:p14="http://schemas.microsoft.com/office/powerpoint/2010/main" val="90907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Turns out this isn’t hard at all. We can just add another term into our equation</a:t>
            </a:r>
            <a:r>
              <a:rPr lang="en-US" baseline="0" dirty="0" smtClean="0"/>
              <a:t> (here z).</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30</a:t>
            </a:fld>
            <a:endParaRPr lang="en-US"/>
          </a:p>
        </p:txBody>
      </p:sp>
    </p:spTree>
    <p:extLst>
      <p:ext uri="{BB962C8B-B14F-4D97-AF65-F5344CB8AC3E}">
        <p14:creationId xmlns:p14="http://schemas.microsoft.com/office/powerpoint/2010/main" val="8139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a:t>
            </a:r>
            <a:r>
              <a:rPr lang="en-US" smtClean="0"/>
              <a:t>are actually </a:t>
            </a:r>
            <a:r>
              <a:rPr lang="en-US" dirty="0" smtClean="0"/>
              <a:t>on a </a:t>
            </a:r>
            <a:r>
              <a:rPr lang="en-US" smtClean="0"/>
              <a:t>wave cut platform on the Yorkshire coast</a:t>
            </a:r>
            <a:r>
              <a:rPr lang="is-IS"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a:t>
            </a:fld>
            <a:endParaRPr lang="en-US"/>
          </a:p>
        </p:txBody>
      </p:sp>
    </p:spTree>
    <p:extLst>
      <p:ext uri="{BB962C8B-B14F-4D97-AF65-F5344CB8AC3E}">
        <p14:creationId xmlns:p14="http://schemas.microsoft.com/office/powerpoint/2010/main" val="1652290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in four-dimensions? Well we can no longer even really attempt to plot our triangle.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31</a:t>
            </a:fld>
            <a:endParaRPr lang="en-US"/>
          </a:p>
        </p:txBody>
      </p:sp>
    </p:spTree>
    <p:extLst>
      <p:ext uri="{BB962C8B-B14F-4D97-AF65-F5344CB8AC3E}">
        <p14:creationId xmlns:p14="http://schemas.microsoft.com/office/powerpoint/2010/main" val="2122705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still solve our equation. And we can continue to do this for effectively infinite dimensions (although it gets awkward to keep picking letters!)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32</a:t>
            </a:fld>
            <a:endParaRPr lang="en-US"/>
          </a:p>
        </p:txBody>
      </p:sp>
    </p:spTree>
    <p:extLst>
      <p:ext uri="{BB962C8B-B14F-4D97-AF65-F5344CB8AC3E}">
        <p14:creationId xmlns:p14="http://schemas.microsoft.com/office/powerpoint/2010/main" val="478925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mathematically we can deal with as many dimension as</a:t>
            </a:r>
            <a:r>
              <a:rPr lang="en-US" baseline="0" dirty="0" smtClean="0"/>
              <a:t> we want, but thinking in higher dimensions can hurt our brains, and plotting becomes impossible – remember Lesson #1! Ask class if they read Flatland and if not urge them to do so - can really help to imagine higher dimensions by imagining lower dimensions.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33</a:t>
            </a:fld>
            <a:endParaRPr lang="en-US"/>
          </a:p>
        </p:txBody>
      </p:sp>
    </p:spTree>
    <p:extLst>
      <p:ext uri="{BB962C8B-B14F-4D97-AF65-F5344CB8AC3E}">
        <p14:creationId xmlns:p14="http://schemas.microsoft.com/office/powerpoint/2010/main" val="190834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why do we need all these dimensions. One reason is that to understand all the variation in complex systems</a:t>
            </a:r>
            <a:r>
              <a:rPr lang="en-US" baseline="0" dirty="0" smtClean="0"/>
              <a:t> requires lots of different kinds of measurements. For example, ask the class what differences they can spot here. Then ask how many more they think a dinosaur paleontologist would list. How would we plot them?</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34</a:t>
            </a:fld>
            <a:endParaRPr lang="en-US"/>
          </a:p>
        </p:txBody>
      </p:sp>
    </p:spTree>
    <p:extLst>
      <p:ext uri="{BB962C8B-B14F-4D97-AF65-F5344CB8AC3E}">
        <p14:creationId xmlns:p14="http://schemas.microsoft.com/office/powerpoint/2010/main" val="842122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added a third dinosaur? Could we place it in relative proximity to the other two?</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35</a:t>
            </a:fld>
            <a:endParaRPr lang="en-US"/>
          </a:p>
        </p:txBody>
      </p:sp>
    </p:spTree>
    <p:extLst>
      <p:ext uri="{BB962C8B-B14F-4D97-AF65-F5344CB8AC3E}">
        <p14:creationId xmlns:p14="http://schemas.microsoft.com/office/powerpoint/2010/main" val="508546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Rules: fastest to get right answer</a:t>
            </a:r>
            <a:r>
              <a:rPr lang="en-US" baseline="0" dirty="0" smtClean="0"/>
              <a:t> wins. Opportunity to steal before giving a second answer. Question: A raffle is </a:t>
            </a:r>
            <a:r>
              <a:rPr lang="en-US" baseline="0" dirty="0" err="1" smtClean="0"/>
              <a:t>hedl</a:t>
            </a:r>
            <a:r>
              <a:rPr lang="en-US" baseline="0" dirty="0" smtClean="0"/>
              <a:t> with twenty tickets, numbered 1 to 20. A single winning ticket is drawn. What is the probability its number is a multiple of three OR five? Give answer as a fraction. A: 9/20.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48</a:t>
            </a:fld>
            <a:endParaRPr lang="en-US"/>
          </a:p>
        </p:txBody>
      </p:sp>
    </p:spTree>
    <p:extLst>
      <p:ext uri="{BB962C8B-B14F-4D97-AF65-F5344CB8AC3E}">
        <p14:creationId xmlns:p14="http://schemas.microsoft.com/office/powerpoint/2010/main" val="1718069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to ordination. We will consider the case of two-dimensional data here as it is </a:t>
            </a:r>
            <a:r>
              <a:rPr lang="en-US" dirty="0" err="1" smtClean="0"/>
              <a:t>visualisable</a:t>
            </a:r>
            <a:r>
              <a:rPr lang="en-US" dirty="0" smtClean="0"/>
              <a:t>,</a:t>
            </a:r>
            <a:r>
              <a:rPr lang="en-US" baseline="0" dirty="0" smtClean="0"/>
              <a:t> but note that whole point is to do this for higher-dimensional data.</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49</a:t>
            </a:fld>
            <a:endParaRPr lang="en-US"/>
          </a:p>
        </p:txBody>
      </p:sp>
    </p:spTree>
    <p:extLst>
      <p:ext uri="{BB962C8B-B14F-4D97-AF65-F5344CB8AC3E}">
        <p14:creationId xmlns:p14="http://schemas.microsoft.com/office/powerpoint/2010/main" val="43366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two measures,</a:t>
            </a:r>
            <a:r>
              <a:rPr lang="en-US" baseline="0" dirty="0" smtClean="0"/>
              <a:t> x and 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50</a:t>
            </a:fld>
            <a:endParaRPr lang="en-US"/>
          </a:p>
        </p:txBody>
      </p:sp>
    </p:spTree>
    <p:extLst>
      <p:ext uri="{BB962C8B-B14F-4D97-AF65-F5344CB8AC3E}">
        <p14:creationId xmlns:p14="http://schemas.microsoft.com/office/powerpoint/2010/main" val="1067850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 by finding mean. This will eventually represent our new origin (0, 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51</a:t>
            </a:fld>
            <a:endParaRPr lang="en-US"/>
          </a:p>
        </p:txBody>
      </p:sp>
    </p:spTree>
    <p:extLst>
      <p:ext uri="{BB962C8B-B14F-4D97-AF65-F5344CB8AC3E}">
        <p14:creationId xmlns:p14="http://schemas.microsoft.com/office/powerpoint/2010/main" val="563717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look</a:t>
            </a:r>
            <a:r>
              <a:rPr lang="en-US" baseline="0" dirty="0" smtClean="0"/>
              <a:t> for lines along which the variance is </a:t>
            </a:r>
            <a:r>
              <a:rPr lang="en-US" baseline="0" dirty="0" err="1" smtClean="0"/>
              <a:t>maximised</a:t>
            </a:r>
            <a:r>
              <a:rPr lang="en-US" baseline="0" dirty="0" smtClean="0"/>
              <a:t>, here is low</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52</a:t>
            </a:fld>
            <a:endParaRPr lang="en-US"/>
          </a:p>
        </p:txBody>
      </p:sp>
    </p:spTree>
    <p:extLst>
      <p:ext uri="{BB962C8B-B14F-4D97-AF65-F5344CB8AC3E}">
        <p14:creationId xmlns:p14="http://schemas.microsoft.com/office/powerpoint/2010/main" val="174049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…when we look down we </a:t>
            </a:r>
            <a:r>
              <a:rPr lang="is-IS" smtClean="0"/>
              <a:t>see the </a:t>
            </a:r>
            <a:r>
              <a:rPr lang="is-IS" dirty="0" smtClean="0"/>
              <a:t>bedding </a:t>
            </a:r>
            <a:r>
              <a:rPr lang="is-IS" smtClean="0"/>
              <a:t>plane beneath our feet </a:t>
            </a:r>
            <a:r>
              <a:rPr lang="is-IS" dirty="0" smtClean="0"/>
              <a:t>is </a:t>
            </a:r>
            <a:r>
              <a:rPr lang="is-IS" smtClean="0"/>
              <a:t>covered with ammonite </a:t>
            </a:r>
            <a:r>
              <a:rPr lang="is-IS" dirty="0" smtClean="0"/>
              <a:t>fossils. We are </a:t>
            </a:r>
            <a:r>
              <a:rPr lang="is-IS" smtClean="0"/>
              <a:t>going to use</a:t>
            </a:r>
            <a:r>
              <a:rPr lang="is-IS" baseline="0" smtClean="0"/>
              <a:t> these </a:t>
            </a:r>
            <a:r>
              <a:rPr lang="is-IS" baseline="0" dirty="0" smtClean="0"/>
              <a:t>as </a:t>
            </a:r>
            <a:r>
              <a:rPr lang="is-IS" baseline="0" smtClean="0"/>
              <a:t>a data set to </a:t>
            </a:r>
            <a:r>
              <a:rPr lang="is-IS" baseline="0" dirty="0" smtClean="0"/>
              <a:t>ask </a:t>
            </a:r>
            <a:r>
              <a:rPr lang="is-IS" baseline="0" smtClean="0"/>
              <a:t>a variety of scientific questions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a:t>
            </a:fld>
            <a:endParaRPr lang="en-US"/>
          </a:p>
        </p:txBody>
      </p:sp>
    </p:spTree>
    <p:extLst>
      <p:ext uri="{BB962C8B-B14F-4D97-AF65-F5344CB8AC3E}">
        <p14:creationId xmlns:p14="http://schemas.microsoft.com/office/powerpoint/2010/main" val="1432343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better</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53</a:t>
            </a:fld>
            <a:endParaRPr lang="en-US"/>
          </a:p>
        </p:txBody>
      </p:sp>
    </p:spTree>
    <p:extLst>
      <p:ext uri="{BB962C8B-B14F-4D97-AF65-F5344CB8AC3E}">
        <p14:creationId xmlns:p14="http://schemas.microsoft.com/office/powerpoint/2010/main" val="1137606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best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54</a:t>
            </a:fld>
            <a:endParaRPr lang="en-US"/>
          </a:p>
        </p:txBody>
      </p:sp>
    </p:spTree>
    <p:extLst>
      <p:ext uri="{BB962C8B-B14F-4D97-AF65-F5344CB8AC3E}">
        <p14:creationId xmlns:p14="http://schemas.microsoft.com/office/powerpoint/2010/main" val="1479488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our first new axis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55</a:t>
            </a:fld>
            <a:endParaRPr lang="en-US"/>
          </a:p>
        </p:txBody>
      </p:sp>
    </p:spTree>
    <p:extLst>
      <p:ext uri="{BB962C8B-B14F-4D97-AF65-F5344CB8AC3E}">
        <p14:creationId xmlns:p14="http://schemas.microsoft.com/office/powerpoint/2010/main" val="1129450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continue in same manner, but with</a:t>
            </a:r>
            <a:r>
              <a:rPr lang="en-US" baseline="0" dirty="0" smtClean="0"/>
              <a:t> requirement that subsequent axes must be orthogonal to previous axis (here there is only one possibility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56</a:t>
            </a:fld>
            <a:endParaRPr lang="en-US"/>
          </a:p>
        </p:txBody>
      </p:sp>
    </p:spTree>
    <p:extLst>
      <p:ext uri="{BB962C8B-B14F-4D97-AF65-F5344CB8AC3E}">
        <p14:creationId xmlns:p14="http://schemas.microsoft.com/office/powerpoint/2010/main" val="813287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data must be shifted and rotated</a:t>
            </a:r>
            <a:r>
              <a:rPr lang="en-US" baseline="0" dirty="0" smtClean="0"/>
              <a:t> to new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57</a:t>
            </a:fld>
            <a:endParaRPr lang="en-US"/>
          </a:p>
        </p:txBody>
      </p:sp>
    </p:spTree>
    <p:extLst>
      <p:ext uri="{BB962C8B-B14F-4D97-AF65-F5344CB8AC3E}">
        <p14:creationId xmlns:p14="http://schemas.microsoft.com/office/powerpoint/2010/main" val="513817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Shift to make mean the </a:t>
            </a:r>
            <a:r>
              <a:rPr lang="en-US" dirty="0" err="1" smtClean="0"/>
              <a:t>orign</a:t>
            </a:r>
            <a:r>
              <a:rPr lang="en-US" dirty="0" smtClean="0"/>
              <a:t> (0, 0)</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58</a:t>
            </a:fld>
            <a:endParaRPr lang="en-US"/>
          </a:p>
        </p:txBody>
      </p:sp>
    </p:spTree>
    <p:extLst>
      <p:ext uri="{BB962C8B-B14F-4D97-AF65-F5344CB8AC3E}">
        <p14:creationId xmlns:p14="http://schemas.microsoft.com/office/powerpoint/2010/main" val="1474909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 to</a:t>
            </a:r>
            <a:r>
              <a:rPr lang="en-US" baseline="0" dirty="0" smtClean="0"/>
              <a:t> form t</a:t>
            </a:r>
            <a:r>
              <a:rPr lang="en-US" dirty="0" smtClean="0"/>
              <a:t>he new axes</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59</a:t>
            </a:fld>
            <a:endParaRPr lang="en-US"/>
          </a:p>
        </p:txBody>
      </p:sp>
    </p:spTree>
    <p:extLst>
      <p:ext uri="{BB962C8B-B14F-4D97-AF65-F5344CB8AC3E}">
        <p14:creationId xmlns:p14="http://schemas.microsoft.com/office/powerpoint/2010/main" val="857553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name new axes in numerical order from most to least variance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60</a:t>
            </a:fld>
            <a:endParaRPr lang="en-US"/>
          </a:p>
        </p:txBody>
      </p:sp>
    </p:spTree>
    <p:extLst>
      <p:ext uri="{BB962C8B-B14F-4D97-AF65-F5344CB8AC3E}">
        <p14:creationId xmlns:p14="http://schemas.microsoft.com/office/powerpoint/2010/main" val="1766054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Eigenvectors represent coordinates of points in new space</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61</a:t>
            </a:fld>
            <a:endParaRPr lang="en-US"/>
          </a:p>
        </p:txBody>
      </p:sp>
    </p:spTree>
    <p:extLst>
      <p:ext uri="{BB962C8B-B14F-4D97-AF65-F5344CB8AC3E}">
        <p14:creationId xmlns:p14="http://schemas.microsoft.com/office/powerpoint/2010/main" val="2130286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Eigenvalues represent both the axes (often dubbed principal components) and the variance they capture. Will always decrease from 1 to n.</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62</a:t>
            </a:fld>
            <a:endParaRPr lang="en-US"/>
          </a:p>
        </p:txBody>
      </p:sp>
    </p:spTree>
    <p:extLst>
      <p:ext uri="{BB962C8B-B14F-4D97-AF65-F5344CB8AC3E}">
        <p14:creationId xmlns:p14="http://schemas.microsoft.com/office/powerpoint/2010/main" val="180212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Want to measure ammonites but there </a:t>
            </a:r>
            <a:r>
              <a:rPr lang="en-US" dirty="0" smtClean="0"/>
              <a:t>are many </a:t>
            </a:r>
            <a:r>
              <a:rPr lang="en-US" smtClean="0"/>
              <a:t>so tsk is split into 100</a:t>
            </a:r>
            <a:r>
              <a:rPr lang="en-US" baseline="0" smtClean="0"/>
              <a:t> quadrants </a:t>
            </a:r>
            <a:r>
              <a:rPr lang="en-US" baseline="0" dirty="0" smtClean="0"/>
              <a:t>– one for </a:t>
            </a:r>
            <a:r>
              <a:rPr lang="en-US" baseline="0" smtClean="0"/>
              <a:t>each student </a:t>
            </a:r>
            <a:r>
              <a:rPr lang="en-US" baseline="0" dirty="0" smtClean="0"/>
              <a:t>(plus </a:t>
            </a:r>
            <a:r>
              <a:rPr lang="en-US" baseline="0" smtClean="0"/>
              <a:t>some leftover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a:t>
            </a:fld>
            <a:endParaRPr lang="en-US"/>
          </a:p>
        </p:txBody>
      </p:sp>
    </p:spTree>
    <p:extLst>
      <p:ext uri="{BB962C8B-B14F-4D97-AF65-F5344CB8AC3E}">
        <p14:creationId xmlns:p14="http://schemas.microsoft.com/office/powerpoint/2010/main" val="1521602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goal of ordination is to reduce dimensionality</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63</a:t>
            </a:fld>
            <a:endParaRPr lang="en-US"/>
          </a:p>
        </p:txBody>
      </p:sp>
    </p:spTree>
    <p:extLst>
      <p:ext uri="{BB962C8B-B14F-4D97-AF65-F5344CB8AC3E}">
        <p14:creationId xmlns:p14="http://schemas.microsoft.com/office/powerpoint/2010/main" val="629946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thus</a:t>
            </a:r>
            <a:r>
              <a:rPr lang="en-US" baseline="0" dirty="0" smtClean="0"/>
              <a:t> do so by ignoring higher low variance axes. Data now easier to </a:t>
            </a:r>
            <a:r>
              <a:rPr lang="en-US" baseline="0" dirty="0" err="1" smtClean="0"/>
              <a:t>visualise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64</a:t>
            </a:fld>
            <a:endParaRPr lang="en-US"/>
          </a:p>
        </p:txBody>
      </p:sp>
    </p:spTree>
    <p:extLst>
      <p:ext uri="{BB962C8B-B14F-4D97-AF65-F5344CB8AC3E}">
        <p14:creationId xmlns:p14="http://schemas.microsoft.com/office/powerpoint/2010/main" val="1774061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65</a:t>
            </a:fld>
            <a:endParaRPr lang="en-US"/>
          </a:p>
        </p:txBody>
      </p:sp>
    </p:spTree>
    <p:extLst>
      <p:ext uri="{BB962C8B-B14F-4D97-AF65-F5344CB8AC3E}">
        <p14:creationId xmlns:p14="http://schemas.microsoft.com/office/powerpoint/2010/main" val="462133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66</a:t>
            </a:fld>
            <a:endParaRPr lang="en-US"/>
          </a:p>
        </p:txBody>
      </p:sp>
    </p:spTree>
    <p:extLst>
      <p:ext uri="{BB962C8B-B14F-4D97-AF65-F5344CB8AC3E}">
        <p14:creationId xmlns:p14="http://schemas.microsoft.com/office/powerpoint/2010/main" val="907547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67</a:t>
            </a:fld>
            <a:endParaRPr lang="en-US"/>
          </a:p>
        </p:txBody>
      </p:sp>
    </p:spTree>
    <p:extLst>
      <p:ext uri="{BB962C8B-B14F-4D97-AF65-F5344CB8AC3E}">
        <p14:creationId xmlns:p14="http://schemas.microsoft.com/office/powerpoint/2010/main" val="1879142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68</a:t>
            </a:fld>
            <a:endParaRPr lang="en-US"/>
          </a:p>
        </p:txBody>
      </p:sp>
    </p:spTree>
    <p:extLst>
      <p:ext uri="{BB962C8B-B14F-4D97-AF65-F5344CB8AC3E}">
        <p14:creationId xmlns:p14="http://schemas.microsoft.com/office/powerpoint/2010/main" val="1734517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69</a:t>
            </a:fld>
            <a:endParaRPr lang="en-US"/>
          </a:p>
        </p:txBody>
      </p:sp>
    </p:spTree>
    <p:extLst>
      <p:ext uri="{BB962C8B-B14F-4D97-AF65-F5344CB8AC3E}">
        <p14:creationId xmlns:p14="http://schemas.microsoft.com/office/powerpoint/2010/main" val="90151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70</a:t>
            </a:fld>
            <a:endParaRPr lang="en-US"/>
          </a:p>
        </p:txBody>
      </p:sp>
    </p:spTree>
    <p:extLst>
      <p:ext uri="{BB962C8B-B14F-4D97-AF65-F5344CB8AC3E}">
        <p14:creationId xmlns:p14="http://schemas.microsoft.com/office/powerpoint/2010/main" val="1569435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71</a:t>
            </a:fld>
            <a:endParaRPr lang="en-US"/>
          </a:p>
        </p:txBody>
      </p:sp>
    </p:spTree>
    <p:extLst>
      <p:ext uri="{BB962C8B-B14F-4D97-AF65-F5344CB8AC3E}">
        <p14:creationId xmlns:p14="http://schemas.microsoft.com/office/powerpoint/2010/main" val="1228505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72</a:t>
            </a:fld>
            <a:endParaRPr lang="en-US"/>
          </a:p>
        </p:txBody>
      </p:sp>
    </p:spTree>
    <p:extLst>
      <p:ext uri="{BB962C8B-B14F-4D97-AF65-F5344CB8AC3E}">
        <p14:creationId xmlns:p14="http://schemas.microsoft.com/office/powerpoint/2010/main" val="43940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Note</a:t>
            </a:r>
            <a:r>
              <a:rPr lang="en-US" baseline="0" smtClean="0"/>
              <a:t> orientation </a:t>
            </a:r>
            <a:r>
              <a:rPr lang="en-US" baseline="0" dirty="0" smtClean="0"/>
              <a:t>and scale  </a:t>
            </a:r>
            <a:r>
              <a:rPr lang="en-US" baseline="0" smtClean="0"/>
              <a:t>- essential elements </a:t>
            </a:r>
            <a:r>
              <a:rPr lang="en-US" baseline="0" dirty="0" smtClean="0"/>
              <a:t>of field diagrams in general</a:t>
            </a:r>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a:t>
            </a:fld>
            <a:endParaRPr lang="en-US"/>
          </a:p>
        </p:txBody>
      </p:sp>
    </p:spTree>
    <p:extLst>
      <p:ext uri="{BB962C8B-B14F-4D97-AF65-F5344CB8AC3E}">
        <p14:creationId xmlns:p14="http://schemas.microsoft.com/office/powerpoint/2010/main" val="67278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73</a:t>
            </a:fld>
            <a:endParaRPr lang="en-US"/>
          </a:p>
        </p:txBody>
      </p:sp>
    </p:spTree>
    <p:extLst>
      <p:ext uri="{BB962C8B-B14F-4D97-AF65-F5344CB8AC3E}">
        <p14:creationId xmlns:p14="http://schemas.microsoft.com/office/powerpoint/2010/main" val="45329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74</a:t>
            </a:fld>
            <a:endParaRPr lang="en-US"/>
          </a:p>
        </p:txBody>
      </p:sp>
    </p:spTree>
    <p:extLst>
      <p:ext uri="{BB962C8B-B14F-4D97-AF65-F5344CB8AC3E}">
        <p14:creationId xmlns:p14="http://schemas.microsoft.com/office/powerpoint/2010/main" val="5733469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75</a:t>
            </a:fld>
            <a:endParaRPr lang="en-US"/>
          </a:p>
        </p:txBody>
      </p:sp>
    </p:spTree>
    <p:extLst>
      <p:ext uri="{BB962C8B-B14F-4D97-AF65-F5344CB8AC3E}">
        <p14:creationId xmlns:p14="http://schemas.microsoft.com/office/powerpoint/2010/main" val="363667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76</a:t>
            </a:fld>
            <a:endParaRPr lang="en-US"/>
          </a:p>
        </p:txBody>
      </p:sp>
    </p:spTree>
    <p:extLst>
      <p:ext uri="{BB962C8B-B14F-4D97-AF65-F5344CB8AC3E}">
        <p14:creationId xmlns:p14="http://schemas.microsoft.com/office/powerpoint/2010/main" val="1653107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77</a:t>
            </a:fld>
            <a:endParaRPr lang="en-US"/>
          </a:p>
        </p:txBody>
      </p:sp>
    </p:spTree>
    <p:extLst>
      <p:ext uri="{BB962C8B-B14F-4D97-AF65-F5344CB8AC3E}">
        <p14:creationId xmlns:p14="http://schemas.microsoft.com/office/powerpoint/2010/main" val="693540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78</a:t>
            </a:fld>
            <a:endParaRPr lang="en-US"/>
          </a:p>
        </p:txBody>
      </p:sp>
    </p:spTree>
    <p:extLst>
      <p:ext uri="{BB962C8B-B14F-4D97-AF65-F5344CB8AC3E}">
        <p14:creationId xmlns:p14="http://schemas.microsoft.com/office/powerpoint/2010/main" val="1588722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79</a:t>
            </a:fld>
            <a:endParaRPr lang="en-US"/>
          </a:p>
        </p:txBody>
      </p:sp>
    </p:spTree>
    <p:extLst>
      <p:ext uri="{BB962C8B-B14F-4D97-AF65-F5344CB8AC3E}">
        <p14:creationId xmlns:p14="http://schemas.microsoft.com/office/powerpoint/2010/main" val="1341845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80</a:t>
            </a:fld>
            <a:endParaRPr lang="en-US"/>
          </a:p>
        </p:txBody>
      </p:sp>
    </p:spTree>
    <p:extLst>
      <p:ext uri="{BB962C8B-B14F-4D97-AF65-F5344CB8AC3E}">
        <p14:creationId xmlns:p14="http://schemas.microsoft.com/office/powerpoint/2010/main" val="1756527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81</a:t>
            </a:fld>
            <a:endParaRPr lang="en-US"/>
          </a:p>
        </p:txBody>
      </p:sp>
    </p:spTree>
    <p:extLst>
      <p:ext uri="{BB962C8B-B14F-4D97-AF65-F5344CB8AC3E}">
        <p14:creationId xmlns:p14="http://schemas.microsoft.com/office/powerpoint/2010/main" val="120778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82</a:t>
            </a:fld>
            <a:endParaRPr lang="en-US"/>
          </a:p>
        </p:txBody>
      </p:sp>
    </p:spTree>
    <p:extLst>
      <p:ext uri="{BB962C8B-B14F-4D97-AF65-F5344CB8AC3E}">
        <p14:creationId xmlns:p14="http://schemas.microsoft.com/office/powerpoint/2010/main" val="184796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a:t>
            </a:fld>
            <a:endParaRPr lang="en-US"/>
          </a:p>
        </p:txBody>
      </p:sp>
    </p:spTree>
    <p:extLst>
      <p:ext uri="{BB962C8B-B14F-4D97-AF65-F5344CB8AC3E}">
        <p14:creationId xmlns:p14="http://schemas.microsoft.com/office/powerpoint/2010/main" val="20320076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83</a:t>
            </a:fld>
            <a:endParaRPr lang="en-US"/>
          </a:p>
        </p:txBody>
      </p:sp>
    </p:spTree>
    <p:extLst>
      <p:ext uri="{BB962C8B-B14F-4D97-AF65-F5344CB8AC3E}">
        <p14:creationId xmlns:p14="http://schemas.microsoft.com/office/powerpoint/2010/main" val="3829043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84</a:t>
            </a:fld>
            <a:endParaRPr lang="en-US"/>
          </a:p>
        </p:txBody>
      </p:sp>
    </p:spTree>
    <p:extLst>
      <p:ext uri="{BB962C8B-B14F-4D97-AF65-F5344CB8AC3E}">
        <p14:creationId xmlns:p14="http://schemas.microsoft.com/office/powerpoint/2010/main" val="71320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a:t>
            </a:fld>
            <a:endParaRPr lang="en-US"/>
          </a:p>
        </p:txBody>
      </p:sp>
    </p:spTree>
    <p:extLst>
      <p:ext uri="{BB962C8B-B14F-4D97-AF65-F5344CB8AC3E}">
        <p14:creationId xmlns:p14="http://schemas.microsoft.com/office/powerpoint/2010/main" val="80622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10</a:t>
            </a:fld>
            <a:endParaRPr lang="en-US"/>
          </a:p>
        </p:txBody>
      </p:sp>
    </p:spTree>
    <p:extLst>
      <p:ext uri="{BB962C8B-B14F-4D97-AF65-F5344CB8AC3E}">
        <p14:creationId xmlns:p14="http://schemas.microsoft.com/office/powerpoint/2010/main" val="187360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712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04196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577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8167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09BC40-66CA-CD47-940C-F8F508737E32}" type="datetimeFigureOut">
              <a:rPr lang="en-US" smtClean="0"/>
              <a:t>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4504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09BC40-66CA-CD47-940C-F8F508737E3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056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09BC40-66CA-CD47-940C-F8F508737E32}" type="datetimeFigureOut">
              <a:rPr lang="en-US" smtClean="0"/>
              <a:t>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6434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09BC40-66CA-CD47-940C-F8F508737E32}" type="datetimeFigureOut">
              <a:rPr lang="en-US" smtClean="0"/>
              <a:t>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2939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BC40-66CA-CD47-940C-F8F508737E32}" type="datetimeFigureOut">
              <a:rPr lang="en-US" smtClean="0"/>
              <a:t>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52007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70593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891104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9BC40-66CA-CD47-940C-F8F508737E32}" type="datetimeFigureOut">
              <a:rPr lang="en-US" smtClean="0"/>
              <a:t>1/23/20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59CF8-80F8-6440-9A3E-822AEAE0312C}" type="slidenum">
              <a:rPr lang="en-US" smtClean="0"/>
              <a:t>‹#›</a:t>
            </a:fld>
            <a:endParaRPr lang="en-US"/>
          </a:p>
        </p:txBody>
      </p:sp>
    </p:spTree>
    <p:extLst>
      <p:ext uri="{BB962C8B-B14F-4D97-AF65-F5344CB8AC3E}">
        <p14:creationId xmlns:p14="http://schemas.microsoft.com/office/powerpoint/2010/main" val="91853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8.jpg"/><Relationship Id="rId5"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jpg"/><Relationship Id="rId6"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1" Type="http://schemas.openxmlformats.org/officeDocument/2006/relationships/image" Target="../media/image18.jpg"/><Relationship Id="rId12"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3.png"/><Relationship Id="rId9" Type="http://schemas.openxmlformats.org/officeDocument/2006/relationships/image" Target="../media/image18.jpg"/><Relationship Id="rId10"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3.pn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jpg"/></Relationships>
</file>

<file path=ppt/slides/_rels/slide7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2.jp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2.jp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287"/>
          <a:stretch/>
        </p:blipFill>
        <p:spPr>
          <a:xfrm>
            <a:off x="0" y="340246"/>
            <a:ext cx="12192000" cy="6358270"/>
          </a:xfrm>
          <a:prstGeom prst="rect">
            <a:avLst/>
          </a:prstGeom>
        </p:spPr>
      </p:pic>
      <p:sp>
        <p:nvSpPr>
          <p:cNvPr id="4" name="Rectangle 3"/>
          <p:cNvSpPr/>
          <p:nvPr/>
        </p:nvSpPr>
        <p:spPr>
          <a:xfrm>
            <a:off x="0" y="0"/>
            <a:ext cx="12192000" cy="131323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36" y="44530"/>
            <a:ext cx="12203836" cy="12687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smtClean="0">
                <a:solidFill>
                  <a:schemeClr val="bg1"/>
                </a:solidFill>
                <a:latin typeface="Calibri" charset="0"/>
                <a:ea typeface="Calibri" charset="0"/>
                <a:cs typeface="Calibri" charset="0"/>
              </a:rPr>
              <a:t>SOEE1475 </a:t>
            </a:r>
            <a:r>
              <a:rPr lang="en-US" sz="3600" dirty="0" smtClean="0">
                <a:solidFill>
                  <a:schemeClr val="bg1"/>
                </a:solidFill>
                <a:latin typeface="Calibri" charset="0"/>
                <a:ea typeface="Calibri" charset="0"/>
                <a:cs typeface="Calibri" charset="0"/>
              </a:rPr>
              <a:t>Statistics and Data Analysis</a:t>
            </a:r>
          </a:p>
          <a:p>
            <a:r>
              <a:rPr lang="en-US" sz="3600" dirty="0" smtClean="0">
                <a:solidFill>
                  <a:schemeClr val="bg1"/>
                </a:solidFill>
                <a:latin typeface="Calibri" charset="0"/>
                <a:ea typeface="Calibri" charset="0"/>
                <a:cs typeface="Calibri" charset="0"/>
              </a:rPr>
              <a:t>Lecture 8: Multivariate statistics</a:t>
            </a:r>
            <a:endParaRPr lang="en-US" sz="3600" dirty="0">
              <a:solidFill>
                <a:schemeClr val="bg1"/>
              </a:solidFill>
              <a:latin typeface="Calibri" charset="0"/>
              <a:ea typeface="Calibri" charset="0"/>
              <a:cs typeface="Calibri" charset="0"/>
            </a:endParaRPr>
          </a:p>
        </p:txBody>
      </p:sp>
      <p:sp>
        <p:nvSpPr>
          <p:cNvPr id="6" name="Rectangle 5"/>
          <p:cNvSpPr/>
          <p:nvPr/>
        </p:nvSpPr>
        <p:spPr>
          <a:xfrm>
            <a:off x="0" y="6093370"/>
            <a:ext cx="12192000" cy="764630"/>
          </a:xfrm>
          <a:prstGeom prst="rect">
            <a:avLst/>
          </a:prstGeom>
          <a:solidFill>
            <a:srgbClr val="C15900"/>
          </a:solidFill>
          <a:ln>
            <a:noFill/>
          </a:ln>
          <a:effectLst>
            <a:outerShdw blurRad="50800" dist="762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167139"/>
            <a:ext cx="12192000" cy="646331"/>
          </a:xfrm>
          <a:prstGeom prst="rect">
            <a:avLst/>
          </a:prstGeom>
        </p:spPr>
        <p:txBody>
          <a:bodyPr wrap="square">
            <a:spAutoFit/>
          </a:bodyPr>
          <a:lstStyle/>
          <a:p>
            <a:pPr algn="ctr"/>
            <a:r>
              <a:rPr lang="en-US" sz="3600" smtClean="0">
                <a:solidFill>
                  <a:schemeClr val="bg1"/>
                </a:solidFill>
                <a:latin typeface="Calibri" charset="0"/>
                <a:ea typeface="Calibri" charset="0"/>
                <a:cs typeface="Calibri" charset="0"/>
              </a:rPr>
              <a:t>Graeme T. </a:t>
            </a:r>
            <a:r>
              <a:rPr lang="en-US" sz="3600" dirty="0" smtClean="0">
                <a:solidFill>
                  <a:schemeClr val="bg1"/>
                </a:solidFill>
                <a:latin typeface="Calibri" charset="0"/>
                <a:ea typeface="Calibri" charset="0"/>
                <a:cs typeface="Calibri" charset="0"/>
              </a:rPr>
              <a:t>Lloyd</a:t>
            </a:r>
          </a:p>
        </p:txBody>
      </p:sp>
    </p:spTree>
    <p:extLst>
      <p:ext uri="{BB962C8B-B14F-4D97-AF65-F5344CB8AC3E}">
        <p14:creationId xmlns:p14="http://schemas.microsoft.com/office/powerpoint/2010/main" val="210425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177" y="1373912"/>
            <a:ext cx="10088331" cy="5365749"/>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108191">
            <a:off x="1506973" y="1485963"/>
            <a:ext cx="3194783" cy="2511100"/>
          </a:xfrm>
          <a:prstGeom prst="rect">
            <a:avLst/>
          </a:prstGeom>
        </p:spPr>
      </p:pic>
    </p:spTree>
    <p:extLst>
      <p:ext uri="{BB962C8B-B14F-4D97-AF65-F5344CB8AC3E}">
        <p14:creationId xmlns:p14="http://schemas.microsoft.com/office/powerpoint/2010/main" val="326827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8" name="Group 7"/>
          <p:cNvGrpSpPr/>
          <p:nvPr/>
        </p:nvGrpSpPr>
        <p:grpSpPr>
          <a:xfrm>
            <a:off x="907798" y="1662212"/>
            <a:ext cx="10376405" cy="4738437"/>
            <a:chOff x="907798" y="1662212"/>
            <a:chExt cx="10376405" cy="4738437"/>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98" y="1662212"/>
              <a:ext cx="4735320" cy="4738437"/>
            </a:xfrm>
            <a:prstGeom prst="rect">
              <a:avLst/>
            </a:prstGeom>
            <a:ln w="19050">
              <a:solidFill>
                <a:schemeClr val="tx1"/>
              </a:solidFill>
            </a:ln>
            <a:effectLst>
              <a:outerShdw blurRad="50800" dist="76200" dir="2700000" algn="tl" rotWithShape="0">
                <a:prstClr val="black">
                  <a:alpha val="40000"/>
                </a:prstClr>
              </a:outerShdw>
            </a:effectLst>
          </p:spPr>
        </p:pic>
        <p:grpSp>
          <p:nvGrpSpPr>
            <p:cNvPr id="7" name="Group 6"/>
            <p:cNvGrpSpPr/>
            <p:nvPr/>
          </p:nvGrpSpPr>
          <p:grpSpPr>
            <a:xfrm>
              <a:off x="7949553" y="2246622"/>
              <a:ext cx="3334650" cy="3569616"/>
              <a:chOff x="7828092" y="2337092"/>
              <a:chExt cx="3334650" cy="3569616"/>
            </a:xfrm>
          </p:grpSpPr>
          <p:grpSp>
            <p:nvGrpSpPr>
              <p:cNvPr id="34" name="Group 33"/>
              <p:cNvGrpSpPr/>
              <p:nvPr/>
            </p:nvGrpSpPr>
            <p:grpSpPr>
              <a:xfrm>
                <a:off x="7828092" y="2337092"/>
                <a:ext cx="3334650" cy="2872382"/>
                <a:chOff x="4648196" y="1959429"/>
                <a:chExt cx="1982319" cy="1707519"/>
              </a:xfrm>
            </p:grpSpPr>
            <p:sp>
              <p:nvSpPr>
                <p:cNvPr id="35" name="Oval 34"/>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8668849" y="5383488"/>
                <a:ext cx="1653136" cy="523220"/>
              </a:xfrm>
              <a:prstGeom prst="rect">
                <a:avLst/>
              </a:prstGeom>
              <a:noFill/>
            </p:spPr>
            <p:txBody>
              <a:bodyPr wrap="square" rtlCol="0">
                <a:spAutoFit/>
              </a:bodyPr>
              <a:lstStyle/>
              <a:p>
                <a:pPr algn="ctr"/>
                <a:r>
                  <a:rPr lang="en-US" sz="2800" dirty="0" smtClean="0"/>
                  <a:t>Uniform</a:t>
                </a:r>
                <a:endParaRPr lang="en-US" sz="2800" dirty="0"/>
              </a:p>
            </p:txBody>
          </p:sp>
        </p:grpSp>
        <p:sp>
          <p:nvSpPr>
            <p:cNvPr id="3" name="TextBox 2"/>
            <p:cNvSpPr txBox="1"/>
            <p:nvPr/>
          </p:nvSpPr>
          <p:spPr>
            <a:xfrm>
              <a:off x="6550916" y="3615932"/>
              <a:ext cx="490840" cy="830997"/>
            </a:xfrm>
            <a:prstGeom prst="rect">
              <a:avLst/>
            </a:prstGeom>
            <a:noFill/>
          </p:spPr>
          <p:txBody>
            <a:bodyPr wrap="none" rtlCol="0">
              <a:spAutoFit/>
            </a:bodyPr>
            <a:lstStyle/>
            <a:p>
              <a:r>
                <a:rPr lang="en-US" sz="4800" dirty="0" smtClean="0">
                  <a:solidFill>
                    <a:srgbClr val="0432FF"/>
                  </a:solidFill>
                </a:rPr>
                <a:t>=</a:t>
              </a:r>
              <a:endParaRPr lang="en-US" sz="4800" dirty="0">
                <a:solidFill>
                  <a:srgbClr val="0432FF"/>
                </a:solidFill>
              </a:endParaRPr>
            </a:p>
          </p:txBody>
        </p:sp>
      </p:grp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798" y="1679861"/>
            <a:ext cx="4718318" cy="4720940"/>
          </a:xfrm>
          <a:prstGeom prst="rect">
            <a:avLst/>
          </a:prstGeom>
          <a:ln w="22225">
            <a:solidFill>
              <a:schemeClr val="tx1"/>
            </a:solidFill>
          </a:ln>
        </p:spPr>
      </p:pic>
    </p:spTree>
    <p:extLst>
      <p:ext uri="{BB962C8B-B14F-4D97-AF65-F5344CB8AC3E}">
        <p14:creationId xmlns:p14="http://schemas.microsoft.com/office/powerpoint/2010/main" val="1165113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02" y="1765922"/>
            <a:ext cx="4718318" cy="4720940"/>
          </a:xfrm>
          <a:prstGeom prst="rect">
            <a:avLst/>
          </a:prstGeom>
          <a:ln w="22225">
            <a:solidFill>
              <a:schemeClr val="tx1"/>
            </a:solidFill>
          </a:ln>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16280" t="17704" r="42370" b="15611"/>
          <a:stretch/>
        </p:blipFill>
        <p:spPr>
          <a:xfrm>
            <a:off x="6539975" y="1549800"/>
            <a:ext cx="5095024" cy="5135383"/>
          </a:xfrm>
          <a:prstGeom prst="rect">
            <a:avLst/>
          </a:prstGeom>
        </p:spPr>
      </p:pic>
      <p:cxnSp>
        <p:nvCxnSpPr>
          <p:cNvPr id="13" name="Straight Arrow Connector 12"/>
          <p:cNvCxnSpPr/>
          <p:nvPr/>
        </p:nvCxnSpPr>
        <p:spPr>
          <a:xfrm flipV="1">
            <a:off x="3476722" y="1796527"/>
            <a:ext cx="62544" cy="547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42973" y="2248348"/>
            <a:ext cx="9771" cy="468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72747" y="1775012"/>
            <a:ext cx="108627" cy="6328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327874" y="2667896"/>
            <a:ext cx="188954" cy="537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832116" y="3627457"/>
            <a:ext cx="51919" cy="4996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70649" y="2850776"/>
            <a:ext cx="17549" cy="5825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624405" y="3151991"/>
            <a:ext cx="132341" cy="612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378362" y="3033656"/>
            <a:ext cx="117249" cy="5399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576615" y="2312894"/>
            <a:ext cx="102961" cy="5801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625508" y="2646381"/>
            <a:ext cx="10577" cy="516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72717" y="3969572"/>
            <a:ext cx="17617" cy="681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518212" y="5561704"/>
            <a:ext cx="20354" cy="397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3614569" y="3915784"/>
            <a:ext cx="78253" cy="500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063349" y="4776395"/>
            <a:ext cx="164406" cy="442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119718" y="5271247"/>
            <a:ext cx="115378" cy="36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431228" y="5142155"/>
            <a:ext cx="12011" cy="620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24405" y="4141694"/>
            <a:ext cx="63494" cy="408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59283" y="3463962"/>
            <a:ext cx="263908" cy="590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247887" y="5228216"/>
            <a:ext cx="17764" cy="543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388198" y="4173967"/>
            <a:ext cx="84615" cy="582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080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50" y="1575547"/>
            <a:ext cx="7632700" cy="5092700"/>
          </a:xfrm>
          <a:prstGeom prst="rect">
            <a:avLst/>
          </a:prstGeom>
          <a:ln>
            <a:solidFill>
              <a:schemeClr val="tx1"/>
            </a:solidFill>
          </a:ln>
        </p:spPr>
      </p:pic>
    </p:spTree>
    <p:extLst>
      <p:ext uri="{BB962C8B-B14F-4D97-AF65-F5344CB8AC3E}">
        <p14:creationId xmlns:p14="http://schemas.microsoft.com/office/powerpoint/2010/main" val="2014919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446546" y="3668758"/>
            <a:ext cx="7298921"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Back to multivariate statistics</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27738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Univariate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9414" y="1542815"/>
            <a:ext cx="2040302" cy="584775"/>
          </a:xfrm>
          <a:prstGeom prst="rect">
            <a:avLst/>
          </a:prstGeom>
          <a:noFill/>
        </p:spPr>
        <p:txBody>
          <a:bodyPr wrap="none" rtlCol="0">
            <a:spAutoFit/>
          </a:bodyPr>
          <a:lstStyle/>
          <a:p>
            <a:pPr algn="ctr"/>
            <a:r>
              <a:rPr lang="en-US" sz="3200" b="1" dirty="0" smtClean="0">
                <a:solidFill>
                  <a:srgbClr val="0432FF"/>
                </a:solidFill>
              </a:rPr>
              <a:t>Population</a:t>
            </a:r>
            <a:endParaRPr lang="en-US" sz="3200" b="1" dirty="0">
              <a:solidFill>
                <a:srgbClr val="0432FF"/>
              </a:solidFill>
            </a:endParaRPr>
          </a:p>
        </p:txBody>
      </p:sp>
      <p:sp>
        <p:nvSpPr>
          <p:cNvPr id="11" name="TextBox 10"/>
          <p:cNvSpPr txBox="1"/>
          <p:nvPr/>
        </p:nvSpPr>
        <p:spPr>
          <a:xfrm>
            <a:off x="8472686" y="1542815"/>
            <a:ext cx="1441420" cy="584775"/>
          </a:xfrm>
          <a:prstGeom prst="rect">
            <a:avLst/>
          </a:prstGeom>
          <a:noFill/>
        </p:spPr>
        <p:txBody>
          <a:bodyPr wrap="none" rtlCol="0">
            <a:spAutoFit/>
          </a:bodyPr>
          <a:lstStyle/>
          <a:p>
            <a:pPr algn="ctr"/>
            <a:r>
              <a:rPr lang="en-US" sz="3200" b="1" dirty="0" smtClean="0">
                <a:solidFill>
                  <a:srgbClr val="C00000"/>
                </a:solidFill>
              </a:rPr>
              <a:t>Sample</a:t>
            </a:r>
            <a:endParaRPr lang="en-US" sz="3200" b="1" dirty="0">
              <a:solidFill>
                <a:srgbClr val="C00000"/>
              </a:solidFill>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333" y="2878554"/>
            <a:ext cx="6282465" cy="3221034"/>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267790" y="2738471"/>
            <a:ext cx="3851213" cy="3447180"/>
          </a:xfrm>
          <a:prstGeom prst="rect">
            <a:avLst/>
          </a:prstGeom>
        </p:spPr>
      </p:pic>
    </p:spTree>
    <p:extLst>
      <p:ext uri="{BB962C8B-B14F-4D97-AF65-F5344CB8AC3E}">
        <p14:creationId xmlns:p14="http://schemas.microsoft.com/office/powerpoint/2010/main" val="1716036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B</a:t>
            </a:r>
            <a:r>
              <a:rPr lang="en-US" dirty="0" smtClean="0">
                <a:solidFill>
                  <a:schemeClr val="bg1"/>
                </a:solidFill>
                <a:latin typeface="Calibri" charset="0"/>
                <a:ea typeface="Calibri" charset="0"/>
                <a:cs typeface="Calibri" charset="0"/>
              </a:rPr>
              <a: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9" name="Straight Connector 8"/>
          <p:cNvCxnSpPr/>
          <p:nvPr/>
        </p:nvCxnSpPr>
        <p:spPr>
          <a:xfrm flipV="1">
            <a:off x="4161518" y="1839433"/>
            <a:ext cx="4414613" cy="364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475406" y="1674166"/>
            <a:ext cx="5241189" cy="4877711"/>
            <a:chOff x="3030941" y="1674166"/>
            <a:chExt cx="5241189" cy="4877711"/>
          </a:xfrm>
        </p:grpSpPr>
        <p:grpSp>
          <p:nvGrpSpPr>
            <p:cNvPr id="15" name="Group 14"/>
            <p:cNvGrpSpPr/>
            <p:nvPr/>
          </p:nvGrpSpPr>
          <p:grpSpPr>
            <a:xfrm>
              <a:off x="3721396" y="1674166"/>
              <a:ext cx="4550734" cy="4322598"/>
              <a:chOff x="3859619" y="2402958"/>
              <a:chExt cx="4253023" cy="3466214"/>
            </a:xfrm>
          </p:grpSpPr>
          <p:cxnSp>
            <p:nvCxnSpPr>
              <p:cNvPr id="18" name="Straight Connector 17"/>
              <p:cNvCxnSpPr/>
              <p:nvPr/>
            </p:nvCxnSpPr>
            <p:spPr>
              <a:xfrm>
                <a:off x="3859619" y="2402958"/>
                <a:ext cx="0" cy="3466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59619" y="5869172"/>
                <a:ext cx="4253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721396" y="6028657"/>
              <a:ext cx="4550734" cy="523220"/>
            </a:xfrm>
            <a:prstGeom prst="rect">
              <a:avLst/>
            </a:prstGeom>
            <a:noFill/>
          </p:spPr>
          <p:txBody>
            <a:bodyPr wrap="square" rtlCol="0">
              <a:spAutoFit/>
            </a:bodyPr>
            <a:lstStyle/>
            <a:p>
              <a:pPr algn="ctr"/>
              <a:r>
                <a:rPr lang="en-US" sz="2800" smtClean="0"/>
                <a:t>x</a:t>
              </a:r>
              <a:endParaRPr lang="en-US" sz="2800"/>
            </a:p>
          </p:txBody>
        </p:sp>
        <p:sp>
          <p:nvSpPr>
            <p:cNvPr id="17" name="TextBox 16"/>
            <p:cNvSpPr txBox="1"/>
            <p:nvPr/>
          </p:nvSpPr>
          <p:spPr>
            <a:xfrm rot="16200000">
              <a:off x="1131252" y="3573855"/>
              <a:ext cx="4322598" cy="523220"/>
            </a:xfrm>
            <a:prstGeom prst="rect">
              <a:avLst/>
            </a:prstGeom>
            <a:noFill/>
          </p:spPr>
          <p:txBody>
            <a:bodyPr wrap="square" rtlCol="0">
              <a:spAutoFit/>
            </a:bodyPr>
            <a:lstStyle/>
            <a:p>
              <a:pPr algn="ctr"/>
              <a:r>
                <a:rPr lang="en-US" sz="2800" smtClean="0"/>
                <a:t>y</a:t>
              </a:r>
              <a:endParaRPr lang="en-US" sz="2800" dirty="0"/>
            </a:p>
          </p:txBody>
        </p:sp>
      </p:grpSp>
      <p:grpSp>
        <p:nvGrpSpPr>
          <p:cNvPr id="20" name="Group 19"/>
          <p:cNvGrpSpPr/>
          <p:nvPr/>
        </p:nvGrpSpPr>
        <p:grpSpPr>
          <a:xfrm>
            <a:off x="4580923" y="2337208"/>
            <a:ext cx="3878252" cy="2950971"/>
            <a:chOff x="4580923" y="2337208"/>
            <a:chExt cx="3878252" cy="2950971"/>
          </a:xfrm>
        </p:grpSpPr>
        <p:sp>
          <p:nvSpPr>
            <p:cNvPr id="21" name="Oval 20"/>
            <p:cNvSpPr/>
            <p:nvPr/>
          </p:nvSpPr>
          <p:spPr>
            <a:xfrm rot="16200000">
              <a:off x="4580923" y="50967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6200000">
              <a:off x="6293060" y="376499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16200000">
              <a:off x="4801092" y="45795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6200000">
              <a:off x="5339808" y="40712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16200000">
              <a:off x="5578360" y="4446930"/>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6200000">
              <a:off x="7259077" y="2859559"/>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16200000">
              <a:off x="6225301" y="31789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6200000">
              <a:off x="6855692" y="3179906"/>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6200000">
              <a:off x="7888707" y="27932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6200000">
              <a:off x="7450463" y="233720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6200000">
              <a:off x="8267789" y="239134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0030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094104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98" y="1891740"/>
            <a:ext cx="4219353" cy="4219353"/>
          </a:xfrm>
          <a:prstGeom prst="roundRect">
            <a:avLst/>
          </a:prstGeom>
        </p:spPr>
      </p:pic>
    </p:spTree>
    <p:extLst>
      <p:ext uri="{BB962C8B-B14F-4D97-AF65-F5344CB8AC3E}">
        <p14:creationId xmlns:p14="http://schemas.microsoft.com/office/powerpoint/2010/main" val="526760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8" name="Group 7"/>
          <p:cNvGrpSpPr/>
          <p:nvPr/>
        </p:nvGrpSpPr>
        <p:grpSpPr>
          <a:xfrm>
            <a:off x="5813983" y="1659747"/>
            <a:ext cx="5688220" cy="4899483"/>
            <a:chOff x="6133392" y="1695937"/>
            <a:chExt cx="5688220" cy="4899483"/>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4008" t="19110" r="25000" b="10476"/>
            <a:stretch/>
          </p:blipFill>
          <p:spPr>
            <a:xfrm>
              <a:off x="6616052" y="1695937"/>
              <a:ext cx="5205560" cy="4492627"/>
            </a:xfrm>
            <a:prstGeom prst="rect">
              <a:avLst/>
            </a:prstGeom>
          </p:spPr>
        </p:pic>
        <p:sp>
          <p:nvSpPr>
            <p:cNvPr id="10" name="TextBox 9"/>
            <p:cNvSpPr txBox="1"/>
            <p:nvPr/>
          </p:nvSpPr>
          <p:spPr>
            <a:xfrm>
              <a:off x="6902988" y="6072200"/>
              <a:ext cx="3700221" cy="523220"/>
            </a:xfrm>
            <a:prstGeom prst="rect">
              <a:avLst/>
            </a:prstGeom>
            <a:noFill/>
          </p:spPr>
          <p:txBody>
            <a:bodyPr wrap="square" rtlCol="0">
              <a:spAutoFit/>
            </a:bodyPr>
            <a:lstStyle/>
            <a:p>
              <a:pPr algn="ctr"/>
              <a:r>
                <a:rPr lang="en-US" sz="2800" dirty="0" smtClean="0"/>
                <a:t>x</a:t>
              </a:r>
              <a:endParaRPr lang="en-US" sz="2800" dirty="0"/>
            </a:p>
          </p:txBody>
        </p:sp>
        <p:sp>
          <p:nvSpPr>
            <p:cNvPr id="11" name="TextBox 10"/>
            <p:cNvSpPr txBox="1"/>
            <p:nvPr/>
          </p:nvSpPr>
          <p:spPr>
            <a:xfrm>
              <a:off x="11309496" y="5162142"/>
              <a:ext cx="482371" cy="523220"/>
            </a:xfrm>
            <a:prstGeom prst="rect">
              <a:avLst/>
            </a:prstGeom>
            <a:noFill/>
          </p:spPr>
          <p:txBody>
            <a:bodyPr wrap="square" rtlCol="0">
              <a:spAutoFit/>
            </a:bodyPr>
            <a:lstStyle/>
            <a:p>
              <a:pPr algn="ctr"/>
              <a:r>
                <a:rPr lang="en-US" sz="2800" smtClean="0"/>
                <a:t>y</a:t>
              </a:r>
              <a:endParaRPr lang="en-US" sz="2800" dirty="0"/>
            </a:p>
          </p:txBody>
        </p:sp>
        <p:sp>
          <p:nvSpPr>
            <p:cNvPr id="12" name="TextBox 11"/>
            <p:cNvSpPr txBox="1"/>
            <p:nvPr/>
          </p:nvSpPr>
          <p:spPr>
            <a:xfrm rot="16200000">
              <a:off x="4868801" y="4079589"/>
              <a:ext cx="3052402" cy="523220"/>
            </a:xfrm>
            <a:prstGeom prst="rect">
              <a:avLst/>
            </a:prstGeom>
            <a:noFill/>
          </p:spPr>
          <p:txBody>
            <a:bodyPr wrap="square" rtlCol="0">
              <a:spAutoFit/>
            </a:bodyPr>
            <a:lstStyle/>
            <a:p>
              <a:pPr algn="ctr"/>
              <a:r>
                <a:rPr lang="en-US" sz="2800" dirty="0"/>
                <a:t>z</a:t>
              </a:r>
            </a:p>
          </p:txBody>
        </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98" y="1891740"/>
            <a:ext cx="4219353" cy="4219353"/>
          </a:xfrm>
          <a:prstGeom prst="roundRect">
            <a:avLst/>
          </a:prstGeom>
        </p:spPr>
      </p:pic>
    </p:spTree>
    <p:extLst>
      <p:ext uri="{BB962C8B-B14F-4D97-AF65-F5344CB8AC3E}">
        <p14:creationId xmlns:p14="http://schemas.microsoft.com/office/powerpoint/2010/main" val="1576883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3002" y="2975702"/>
            <a:ext cx="8066632" cy="2123658"/>
          </a:xfrm>
          <a:prstGeom prst="rect">
            <a:avLst/>
          </a:prstGeom>
          <a:noFill/>
        </p:spPr>
        <p:txBody>
          <a:bodyPr wrap="none" rtlCol="0">
            <a:spAutoFit/>
          </a:bodyPr>
          <a:lstStyle/>
          <a:p>
            <a:pPr marL="285750" indent="-285750">
              <a:buFont typeface="Arial" charset="0"/>
              <a:buChar char="•"/>
            </a:pPr>
            <a:r>
              <a:rPr lang="en-US" sz="4400" dirty="0" smtClean="0"/>
              <a:t>The third dimension, and beyond</a:t>
            </a:r>
          </a:p>
          <a:p>
            <a:pPr marL="285750" indent="-285750">
              <a:buFont typeface="Arial" charset="0"/>
              <a:buChar char="•"/>
            </a:pPr>
            <a:r>
              <a:rPr lang="en-US" sz="4400" dirty="0" smtClean="0"/>
              <a:t>Ordination</a:t>
            </a:r>
          </a:p>
          <a:p>
            <a:pPr marL="285750" indent="-285750">
              <a:buFont typeface="Arial" charset="0"/>
              <a:buChar char="•"/>
            </a:pPr>
            <a:r>
              <a:rPr lang="en-US" sz="4400" dirty="0" smtClean="0"/>
              <a:t>Spherical data</a:t>
            </a: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862501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15" name="Right Arrow 14"/>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949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4496"/>
          <a:stretch/>
        </p:blipFill>
        <p:spPr>
          <a:xfrm>
            <a:off x="0" y="151820"/>
            <a:ext cx="12192000" cy="670618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How many dimensions?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921533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667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164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Tree>
    <p:extLst>
      <p:ext uri="{BB962C8B-B14F-4D97-AF65-F5344CB8AC3E}">
        <p14:creationId xmlns:p14="http://schemas.microsoft.com/office/powerpoint/2010/main" val="303359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mc:AlternateContent xmlns:mc="http://schemas.openxmlformats.org/markup-compatibility/2006" xmlns:a14="http://schemas.microsoft.com/office/drawing/2010/main">
        <mc:Choice Requires="a14">
          <p:sp>
            <p:nvSpPr>
              <p:cNvPr id="12" name="TextBox 11"/>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9555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mc:AlternateContent xmlns:mc="http://schemas.openxmlformats.org/markup-compatibility/2006" xmlns:a14="http://schemas.microsoft.com/office/drawing/2010/main">
        <mc:Choice Requires="a14">
          <p:sp>
            <p:nvSpPr>
              <p:cNvPr id="12" name="TextBox 11"/>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570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779040" y="2908625"/>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6961" y="2104799"/>
            <a:ext cx="1111202" cy="707886"/>
          </a:xfrm>
          <a:prstGeom prst="rect">
            <a:avLst/>
          </a:prstGeom>
          <a:noFill/>
        </p:spPr>
        <p:txBody>
          <a:bodyPr wrap="none" rtlCol="0">
            <a:spAutoFit/>
          </a:bodyPr>
          <a:lstStyle/>
          <a:p>
            <a:r>
              <a:rPr lang="en-US" sz="4000" i="1" dirty="0"/>
              <a:t>x</a:t>
            </a:r>
            <a:r>
              <a:rPr lang="en-US" sz="4000" i="1" baseline="-25000" dirty="0" smtClean="0"/>
              <a:t>1</a:t>
            </a:r>
            <a:r>
              <a:rPr lang="en-US" sz="4000" i="1" dirty="0" smtClean="0"/>
              <a:t>,y</a:t>
            </a:r>
            <a:r>
              <a:rPr lang="en-US" sz="4000" i="1" baseline="-25000" dirty="0" smtClean="0"/>
              <a:t>1</a:t>
            </a:r>
            <a:endParaRPr lang="en-US" sz="4000" i="1" baseline="-25000" dirty="0"/>
          </a:p>
        </p:txBody>
      </p:sp>
      <p:sp>
        <p:nvSpPr>
          <p:cNvPr id="13" name="TextBox 12"/>
          <p:cNvSpPr txBox="1"/>
          <p:nvPr/>
        </p:nvSpPr>
        <p:spPr>
          <a:xfrm>
            <a:off x="5143016" y="5683305"/>
            <a:ext cx="1111202" cy="707886"/>
          </a:xfrm>
          <a:prstGeom prst="rect">
            <a:avLst/>
          </a:prstGeom>
          <a:noFill/>
        </p:spPr>
        <p:txBody>
          <a:bodyPr wrap="none" rtlCol="0">
            <a:spAutoFit/>
          </a:bodyPr>
          <a:lstStyle/>
          <a:p>
            <a:r>
              <a:rPr lang="en-US" sz="4000" i="1" dirty="0" smtClean="0"/>
              <a:t>x</a:t>
            </a:r>
            <a:r>
              <a:rPr lang="en-US" sz="4000" i="1" baseline="-25000" dirty="0" smtClean="0"/>
              <a:t>2</a:t>
            </a:r>
            <a:r>
              <a:rPr lang="en-US" sz="4000" i="1" dirty="0" smtClean="0"/>
              <a:t>,y</a:t>
            </a:r>
            <a:r>
              <a:rPr lang="en-US" sz="4000" i="1" baseline="-25000" dirty="0" smtClean="0"/>
              <a:t>2</a:t>
            </a:r>
            <a:endParaRPr lang="en-US" sz="4000" i="1" baseline="-25000" dirty="0"/>
          </a:p>
        </p:txBody>
      </p:sp>
      <p:sp>
        <p:nvSpPr>
          <p:cNvPr id="14" name="Oval 13"/>
          <p:cNvSpPr/>
          <p:nvPr/>
        </p:nvSpPr>
        <p:spPr>
          <a:xfrm>
            <a:off x="5305077" y="5345610"/>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339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
        <p:nvSpPr>
          <p:cNvPr id="2" name="Right Triangle 1"/>
          <p:cNvSpPr/>
          <p:nvPr/>
        </p:nvSpPr>
        <p:spPr>
          <a:xfrm>
            <a:off x="994633" y="3133931"/>
            <a:ext cx="4467828" cy="2419109"/>
          </a:xfrm>
          <a:prstGeom prst="r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779040" y="2908625"/>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6961" y="2104799"/>
            <a:ext cx="1111202" cy="707886"/>
          </a:xfrm>
          <a:prstGeom prst="rect">
            <a:avLst/>
          </a:prstGeom>
          <a:noFill/>
        </p:spPr>
        <p:txBody>
          <a:bodyPr wrap="none" rtlCol="0">
            <a:spAutoFit/>
          </a:bodyPr>
          <a:lstStyle/>
          <a:p>
            <a:r>
              <a:rPr lang="en-US" sz="4000" i="1" dirty="0"/>
              <a:t>x</a:t>
            </a:r>
            <a:r>
              <a:rPr lang="en-US" sz="4000" i="1" baseline="-25000" dirty="0" smtClean="0"/>
              <a:t>1</a:t>
            </a:r>
            <a:r>
              <a:rPr lang="en-US" sz="4000" i="1" dirty="0" smtClean="0"/>
              <a:t>,y</a:t>
            </a:r>
            <a:r>
              <a:rPr lang="en-US" sz="4000" i="1" baseline="-25000" dirty="0" smtClean="0"/>
              <a:t>1</a:t>
            </a:r>
            <a:endParaRPr lang="en-US" sz="4000" i="1" baseline="-25000" dirty="0"/>
          </a:p>
        </p:txBody>
      </p:sp>
      <p:sp>
        <p:nvSpPr>
          <p:cNvPr id="13" name="TextBox 12"/>
          <p:cNvSpPr txBox="1"/>
          <p:nvPr/>
        </p:nvSpPr>
        <p:spPr>
          <a:xfrm>
            <a:off x="5143016" y="5683305"/>
            <a:ext cx="1111202" cy="707886"/>
          </a:xfrm>
          <a:prstGeom prst="rect">
            <a:avLst/>
          </a:prstGeom>
          <a:noFill/>
        </p:spPr>
        <p:txBody>
          <a:bodyPr wrap="none" rtlCol="0">
            <a:spAutoFit/>
          </a:bodyPr>
          <a:lstStyle/>
          <a:p>
            <a:r>
              <a:rPr lang="en-US" sz="4000" i="1" dirty="0" smtClean="0"/>
              <a:t>x</a:t>
            </a:r>
            <a:r>
              <a:rPr lang="en-US" sz="4000" i="1" baseline="-25000" dirty="0" smtClean="0"/>
              <a:t>2</a:t>
            </a:r>
            <a:r>
              <a:rPr lang="en-US" sz="4000" i="1" dirty="0" smtClean="0"/>
              <a:t>,y</a:t>
            </a:r>
            <a:r>
              <a:rPr lang="en-US" sz="4000" i="1" baseline="-25000" dirty="0" smtClean="0"/>
              <a:t>2</a:t>
            </a:r>
            <a:endParaRPr lang="en-US" sz="4000" i="1" baseline="-25000" dirty="0"/>
          </a:p>
        </p:txBody>
      </p:sp>
      <p:sp>
        <p:nvSpPr>
          <p:cNvPr id="14" name="Oval 13"/>
          <p:cNvSpPr/>
          <p:nvPr/>
        </p:nvSpPr>
        <p:spPr>
          <a:xfrm>
            <a:off x="5305077" y="5345610"/>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5277507" y="4220619"/>
                <a:ext cx="6109685"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277507" y="4220619"/>
                <a:ext cx="6109685" cy="670889"/>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2342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2399640">
            <a:off x="764511" y="4521702"/>
            <a:ext cx="4977781" cy="939347"/>
          </a:xfrm>
          <a:prstGeom prst="triangle">
            <a:avLst>
              <a:gd name="adj" fmla="val 90684"/>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rot="975973">
            <a:off x="3358139" y="3900472"/>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1023589" y="3185073"/>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0514" y="2413146"/>
            <a:ext cx="1614545" cy="707886"/>
          </a:xfrm>
          <a:prstGeom prst="rect">
            <a:avLst/>
          </a:prstGeom>
          <a:noFill/>
        </p:spPr>
        <p:txBody>
          <a:bodyPr wrap="none" rtlCol="0">
            <a:spAutoFit/>
          </a:bodyPr>
          <a:lstStyle/>
          <a:p>
            <a:r>
              <a:rPr lang="en-US" sz="4000" i="1" dirty="0" smtClean="0"/>
              <a:t>x</a:t>
            </a:r>
            <a:r>
              <a:rPr lang="en-US" sz="4000" i="1" baseline="-25000" dirty="0" smtClean="0"/>
              <a:t>1</a:t>
            </a:r>
            <a:r>
              <a:rPr lang="en-US" sz="4000" i="1" dirty="0" smtClean="0"/>
              <a:t>,y</a:t>
            </a:r>
            <a:r>
              <a:rPr lang="en-US" sz="4000" i="1" baseline="-25000" dirty="0" smtClean="0"/>
              <a:t>1</a:t>
            </a:r>
            <a:r>
              <a:rPr lang="en-US" sz="4000" i="1" dirty="0" smtClean="0"/>
              <a:t>,z</a:t>
            </a:r>
            <a:r>
              <a:rPr lang="en-US" sz="4000" i="1" baseline="-25000" dirty="0" smtClean="0"/>
              <a:t>1</a:t>
            </a:r>
            <a:endParaRPr lang="en-US" sz="4000" i="1" baseline="-25000" dirty="0"/>
          </a:p>
        </p:txBody>
      </p:sp>
      <p:sp>
        <p:nvSpPr>
          <p:cNvPr id="13" name="TextBox 12"/>
          <p:cNvSpPr txBox="1"/>
          <p:nvPr/>
        </p:nvSpPr>
        <p:spPr>
          <a:xfrm>
            <a:off x="4930358" y="5789629"/>
            <a:ext cx="1614545" cy="707886"/>
          </a:xfrm>
          <a:prstGeom prst="rect">
            <a:avLst/>
          </a:prstGeom>
          <a:noFill/>
        </p:spPr>
        <p:txBody>
          <a:bodyPr wrap="none" rtlCol="0">
            <a:spAutoFit/>
          </a:bodyPr>
          <a:lstStyle/>
          <a:p>
            <a:r>
              <a:rPr lang="en-US" sz="4000" i="1" smtClean="0"/>
              <a:t>x</a:t>
            </a:r>
            <a:r>
              <a:rPr lang="en-US" sz="4000" i="1" baseline="-25000" smtClean="0"/>
              <a:t>2</a:t>
            </a:r>
            <a:r>
              <a:rPr lang="en-US" sz="4000" i="1" smtClean="0"/>
              <a:t>,y</a:t>
            </a:r>
            <a:r>
              <a:rPr lang="en-US" sz="4000" i="1" baseline="-25000" smtClean="0"/>
              <a:t>2</a:t>
            </a:r>
            <a:r>
              <a:rPr lang="en-US" sz="4000" i="1" smtClean="0"/>
              <a:t>,z</a:t>
            </a:r>
            <a:r>
              <a:rPr lang="en-US" sz="4000" i="1" baseline="-25000" smtClean="0"/>
              <a:t>2</a:t>
            </a:r>
            <a:endParaRPr lang="en-US" sz="4000" i="1" baseline="-25000" dirty="0"/>
          </a:p>
        </p:txBody>
      </p:sp>
      <p:sp>
        <p:nvSpPr>
          <p:cNvPr id="14" name="Oval 13"/>
          <p:cNvSpPr/>
          <p:nvPr/>
        </p:nvSpPr>
        <p:spPr>
          <a:xfrm>
            <a:off x="5549626" y="5526364"/>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2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883072" y="3668758"/>
            <a:ext cx="2425857"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But first</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59121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2399640">
            <a:off x="764511" y="4521702"/>
            <a:ext cx="4977781" cy="939347"/>
          </a:xfrm>
          <a:prstGeom prst="triangle">
            <a:avLst>
              <a:gd name="adj" fmla="val 90684"/>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rot="975973">
            <a:off x="3358139" y="3900472"/>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1023589" y="3185073"/>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0514" y="2413146"/>
            <a:ext cx="1614545" cy="707886"/>
          </a:xfrm>
          <a:prstGeom prst="rect">
            <a:avLst/>
          </a:prstGeom>
          <a:noFill/>
        </p:spPr>
        <p:txBody>
          <a:bodyPr wrap="none" rtlCol="0">
            <a:spAutoFit/>
          </a:bodyPr>
          <a:lstStyle/>
          <a:p>
            <a:r>
              <a:rPr lang="en-US" sz="4000" i="1" dirty="0" smtClean="0"/>
              <a:t>x</a:t>
            </a:r>
            <a:r>
              <a:rPr lang="en-US" sz="4000" i="1" baseline="-25000" dirty="0" smtClean="0"/>
              <a:t>1</a:t>
            </a:r>
            <a:r>
              <a:rPr lang="en-US" sz="4000" i="1" dirty="0" smtClean="0"/>
              <a:t>,y</a:t>
            </a:r>
            <a:r>
              <a:rPr lang="en-US" sz="4000" i="1" baseline="-25000" dirty="0" smtClean="0"/>
              <a:t>1</a:t>
            </a:r>
            <a:r>
              <a:rPr lang="en-US" sz="4000" i="1" dirty="0" smtClean="0"/>
              <a:t>,z</a:t>
            </a:r>
            <a:r>
              <a:rPr lang="en-US" sz="4000" i="1" baseline="-25000" dirty="0" smtClean="0"/>
              <a:t>1</a:t>
            </a:r>
            <a:endParaRPr lang="en-US" sz="4000" i="1" baseline="-25000" dirty="0"/>
          </a:p>
        </p:txBody>
      </p:sp>
      <p:sp>
        <p:nvSpPr>
          <p:cNvPr id="13" name="TextBox 12"/>
          <p:cNvSpPr txBox="1"/>
          <p:nvPr/>
        </p:nvSpPr>
        <p:spPr>
          <a:xfrm>
            <a:off x="4930358" y="5789629"/>
            <a:ext cx="1614545" cy="707886"/>
          </a:xfrm>
          <a:prstGeom prst="rect">
            <a:avLst/>
          </a:prstGeom>
          <a:noFill/>
        </p:spPr>
        <p:txBody>
          <a:bodyPr wrap="none" rtlCol="0">
            <a:spAutoFit/>
          </a:bodyPr>
          <a:lstStyle/>
          <a:p>
            <a:r>
              <a:rPr lang="en-US" sz="4000" i="1" smtClean="0"/>
              <a:t>x</a:t>
            </a:r>
            <a:r>
              <a:rPr lang="en-US" sz="4000" i="1" baseline="-25000" smtClean="0"/>
              <a:t>2</a:t>
            </a:r>
            <a:r>
              <a:rPr lang="en-US" sz="4000" i="1" smtClean="0"/>
              <a:t>,y</a:t>
            </a:r>
            <a:r>
              <a:rPr lang="en-US" sz="4000" i="1" baseline="-25000" smtClean="0"/>
              <a:t>2</a:t>
            </a:r>
            <a:r>
              <a:rPr lang="en-US" sz="4000" i="1" smtClean="0"/>
              <a:t>,z</a:t>
            </a:r>
            <a:r>
              <a:rPr lang="en-US" sz="4000" i="1" baseline="-25000" smtClean="0"/>
              <a:t>2</a:t>
            </a:r>
            <a:endParaRPr lang="en-US" sz="4000" i="1" baseline="-25000" dirty="0"/>
          </a:p>
        </p:txBody>
      </p:sp>
      <p:sp>
        <p:nvSpPr>
          <p:cNvPr id="14" name="Oval 13"/>
          <p:cNvSpPr/>
          <p:nvPr/>
        </p:nvSpPr>
        <p:spPr>
          <a:xfrm>
            <a:off x="5549626" y="5526364"/>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142164" y="1798683"/>
                <a:ext cx="8445452"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142164" y="1798683"/>
                <a:ext cx="8445452"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850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75820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639603" y="3978360"/>
                <a:ext cx="10912795" cy="670889"/>
              </a:xfrm>
              <a:prstGeom prst="rect">
                <a:avLst/>
              </a:prstGeom>
              <a:noFill/>
            </p:spPr>
            <p:txBody>
              <a:bodyPr wrap="none" lIns="0" tIns="0" rIns="0" bIns="0" rtlCol="0">
                <a:spAutoFit/>
              </a:bodyPr>
              <a:lstStyle/>
              <a:p>
                <a:pPr algn="r"/>
                <a14:m>
                  <m:oMathPara xmlns:m="http://schemas.openxmlformats.org/officeDocument/2006/math">
                    <m:oMathParaPr>
                      <m:jc m:val="center"/>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1</m:t>
                                  </m:r>
                                </m:sub>
                              </m:sSub>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39603" y="3978360"/>
                <a:ext cx="10912795"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9095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802" y="1665804"/>
            <a:ext cx="2998396" cy="4779323"/>
          </a:xfrm>
          <a:prstGeom prst="rect">
            <a:avLst/>
          </a:prstGeom>
          <a:ln>
            <a:solidFill>
              <a:schemeClr val="tx1"/>
            </a:solidFill>
          </a:ln>
        </p:spPr>
      </p:pic>
    </p:spTree>
    <p:extLst>
      <p:ext uri="{BB962C8B-B14F-4D97-AF65-F5344CB8AC3E}">
        <p14:creationId xmlns:p14="http://schemas.microsoft.com/office/powerpoint/2010/main" val="207106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633548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 name="Rectangle 2"/>
          <p:cNvSpPr/>
          <p:nvPr/>
        </p:nvSpPr>
        <p:spPr>
          <a:xfrm>
            <a:off x="0" y="1527586"/>
            <a:ext cx="12059322" cy="504533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32647">
            <a:off x="3007061" y="1303898"/>
            <a:ext cx="6350000" cy="6350000"/>
          </a:xfrm>
          <a:prstGeom prst="rect">
            <a:avLst/>
          </a:prstGeom>
        </p:spPr>
      </p:pic>
      <p:sp>
        <p:nvSpPr>
          <p:cNvPr id="16" name="TextBox 15"/>
          <p:cNvSpPr txBox="1"/>
          <p:nvPr/>
        </p:nvSpPr>
        <p:spPr>
          <a:xfrm>
            <a:off x="0" y="6184172"/>
            <a:ext cx="12192000" cy="523220"/>
          </a:xfrm>
          <a:prstGeom prst="rect">
            <a:avLst/>
          </a:prstGeom>
          <a:noFill/>
        </p:spPr>
        <p:txBody>
          <a:bodyPr wrap="square" rtlCol="0">
            <a:spAutoFit/>
          </a:bodyPr>
          <a:lstStyle/>
          <a:p>
            <a:pPr algn="ctr"/>
            <a:r>
              <a:rPr lang="en-US" sz="2800" i="1" dirty="0" err="1" smtClean="0"/>
              <a:t>Dilophosaurus</a:t>
            </a:r>
            <a:r>
              <a:rPr lang="en-US" sz="2800" i="1" dirty="0" smtClean="0"/>
              <a:t> </a:t>
            </a:r>
            <a:r>
              <a:rPr lang="en-US" sz="2800" i="1" dirty="0" err="1"/>
              <a:t>wetherilli</a:t>
            </a:r>
            <a:endParaRPr lang="en-US" sz="2800" i="1" dirty="0"/>
          </a:p>
        </p:txBody>
      </p:sp>
    </p:spTree>
    <p:extLst>
      <p:ext uri="{BB962C8B-B14F-4D97-AF65-F5344CB8AC3E}">
        <p14:creationId xmlns:p14="http://schemas.microsoft.com/office/powerpoint/2010/main" val="1775693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363973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70200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849973" cy="1384995"/>
          </a:xfrm>
          <a:prstGeom prst="rect">
            <a:avLst/>
          </a:prstGeom>
          <a:noFill/>
        </p:spPr>
        <p:txBody>
          <a:bodyPr wrap="square" rtlCol="0">
            <a:spAutoFit/>
          </a:bodyPr>
          <a:lstStyle/>
          <a:p>
            <a:pPr marL="342900" indent="-342900">
              <a:buAutoNum type="arabicPeriod"/>
            </a:pPr>
            <a:r>
              <a:rPr lang="en-US" sz="2800" dirty="0" smtClean="0"/>
              <a:t>A drawer contains 12 white socks and 12 black socks. If you pick two at random what is the probability they are a matching pair? (Give your answer as a fraction)</a:t>
            </a:r>
            <a:endParaRPr lang="en-US" sz="2800"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208" y="3408365"/>
            <a:ext cx="1765585" cy="2288721"/>
          </a:xfrm>
          <a:prstGeom prst="rect">
            <a:avLst/>
          </a:prstGeom>
        </p:spPr>
      </p:pic>
    </p:spTree>
    <p:extLst>
      <p:ext uri="{BB962C8B-B14F-4D97-AF65-F5344CB8AC3E}">
        <p14:creationId xmlns:p14="http://schemas.microsoft.com/office/powerpoint/2010/main" val="1368473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6985084" cy="523220"/>
          </a:xfrm>
          <a:prstGeom prst="rect">
            <a:avLst/>
          </a:prstGeom>
          <a:noFill/>
        </p:spPr>
        <p:txBody>
          <a:bodyPr wrap="square" rtlCol="0">
            <a:spAutoFit/>
          </a:bodyPr>
          <a:lstStyle/>
          <a:p>
            <a:pPr marL="342900" indent="-342900">
              <a:buSzPct val="100000"/>
              <a:buFont typeface="+mj-lt"/>
              <a:buAutoNum type="arabicPeriod" startAt="2"/>
            </a:pPr>
            <a:r>
              <a:rPr lang="en-US" sz="2800" dirty="0" smtClean="0"/>
              <a:t>What is the median of the integers 1 to </a:t>
            </a:r>
            <a:r>
              <a:rPr lang="en-US" sz="2800" smtClean="0"/>
              <a:t>999?</a:t>
            </a:r>
            <a:endParaRPr lang="en-US" sz="2800" dirty="0"/>
          </a:p>
        </p:txBody>
      </p:sp>
      <p:sp>
        <p:nvSpPr>
          <p:cNvPr id="3" name="TextBox 2"/>
          <p:cNvSpPr txBox="1"/>
          <p:nvPr/>
        </p:nvSpPr>
        <p:spPr>
          <a:xfrm>
            <a:off x="129093" y="1959684"/>
            <a:ext cx="12090400" cy="5693866"/>
          </a:xfrm>
          <a:prstGeom prst="rect">
            <a:avLst/>
          </a:prstGeom>
          <a:noFill/>
        </p:spPr>
        <p:txBody>
          <a:bodyPr wrap="square" rtlCol="0">
            <a:spAutoFit/>
          </a:bodyPr>
          <a:lstStyle/>
          <a:p>
            <a:r>
              <a:rPr lang="cs-CZ" sz="1400">
                <a:solidFill>
                  <a:srgbClr val="FF0000"/>
                </a:solidFill>
              </a:rPr>
              <a:t>1 2 3 4 5 6 7 8 9 10 11 12 13 14 15 16 17 18 19 20 21 22 23 24 25 26 27 28 29 30 31 32 33 34 35 36 37 38 39 40 41 42 43 44 45 46 47 48 49 50 51 52 53 54 55 56 57 58 59 60 61 62 63 64 65 66 67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 272 273 274 275 276 277 278 279 280 281 282 283 284 285 286 287 288 289 290 291 292 293 294 295 296 297 298 299 300 301 302 303 304 305 306 307 308 309 310 311 312 313 314 315 316 317 318 319 320 321 322 323 324 325 326 327 328 329 330 331 332 333 334 335 336 337 338 339 340 341 342 343 344 345 346 347 348 349 350 351 352 353 354 355 356 357 358 359 360 361 362 363 364 365 366 367 368 369 370 371 372 373 374 375 376 377 378 379 380 381 382 383 384 385 386 387 388 389 390 391 392 393 394 395 396 397 398 399 400 401 402 403 404 405 406 407 408 409 410 411 412 413 414 415 416 417 418 419 420 421 422 423 424 425 426 427 428 429 430 431 432 433 434 435 436 437 438 439 440 441 442 443 444 445 446 447 448 449 450 451 452 453 454 455 456 457 458 459 460 461 462 463 464 465 466 467 468 469 470 471 472 473 474 475 476 477 478 479 480 481 482 483 484 485 486 487 488 489 490 491 492 493 494 495 496 497 498 499 500 501 502 503 504 505 506 507 508 509 510 511 512 513 514 515 516 517 518 519 520 521 522 523 524 525 526 527 528 529 530 531 532 533 534 535 536 537 538 539 540 541 542 543 544 545 546 547 548 549 550 551 552 553 554 555 556 557 558 559 560 561 562 563 564 565 566 567 568 569 570 571 572 573 574 575 576 577 578 579 580 581 582 583 584 585 586 587 588 589 590 591 592 593 594 595 596 597 598 599 600 601 602 603 604 605 606 607 608 609 610 611 612 613 614 615 616 617 618 619 620 621 622 623 624 625 626 627 628 629 630 631 632 633 634 635 636 637 638 639 640 641 642 643 644 645 646 647 648 649 650 651 652 653 654 655 656 657 658 659 660 661 662 663 664 665 666 667 668 669 670 671 672 673 674 675 676 677 678 679 680 681 682 683 684 685 686 687 688 689 690 691 692 693 694 695 696 697 698 699 700 701 702 703 704 705 706 707 708 709 710 711 712 713 714 715 716 717 718 719 720 721 722 723 724 725 726 727 728 729 730 731 732 733 734 735 736 737 738 739 740 741 742 743 744 745 746 747 748 749 750 751 752 753 754 755 756 757 758 759 760 761 762 763 764 765 766 767 768 769 770 771 772 773 774 775 776 777 778 779 780 781 782 783 784 785 786 787 788 789 790 791 792 793 794 795 796 797 798 799 800 801 802 803 804 805 806 807 808 809 810 811 812 813 814 815 816 817 818 819 820 821 822 823 824 825 826 827 828 829 830 831 832 833 834 835 836 837 838 839 840 841 842 843 844 845 846 847 848 849 850 851 852 853 854 855 856 857 858 859 860 861 862 863 864 865 866 867 868 869 870 871 872 873 874 875 876 877 878 879 880 881 882 883 884 885 886 887 888 889 890 891 892 893 894 895 896 897 898 899 900 901 902 903 904 905 906 907 908 909 910 911 912 913 914 915 916 917 918 919 920 921 922 923 924 925 926 927 928 929 930 931 932 933 934 935 936 937 938 939 940 941 942 943 944 945 946 947 948 949 950 951 952 953 954 955 956 957 958 959 960 961 962 963 964 965 966 967 968 969 970 971 972 973 974 975 976 977 978 979 980 981 982 983 984 985 986 987 988 989 990 991 992 993 994 995 996 997 998 999</a:t>
            </a:r>
            <a:endParaRPr lang="en-US" sz="1400" dirty="0">
              <a:solidFill>
                <a:srgbClr val="FF0000"/>
              </a:solidFill>
            </a:endParaRPr>
          </a:p>
        </p:txBody>
      </p:sp>
    </p:spTree>
    <p:extLst>
      <p:ext uri="{BB962C8B-B14F-4D97-AF65-F5344CB8AC3E}">
        <p14:creationId xmlns:p14="http://schemas.microsoft.com/office/powerpoint/2010/main" val="156379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566005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914519" cy="954107"/>
          </a:xfrm>
          <a:prstGeom prst="rect">
            <a:avLst/>
          </a:prstGeom>
          <a:noFill/>
        </p:spPr>
        <p:txBody>
          <a:bodyPr wrap="square" rtlCol="0">
            <a:spAutoFit/>
          </a:bodyPr>
          <a:lstStyle/>
          <a:p>
            <a:pPr marL="514350" indent="-514350">
              <a:buFont typeface="+mj-lt"/>
              <a:buAutoNum type="arabicPeriod" startAt="3"/>
            </a:pPr>
            <a:r>
              <a:rPr lang="en-US" sz="2800" dirty="0" smtClean="0"/>
              <a:t>What problem might explain a strong negative correlation between number of pirates and global </a:t>
            </a:r>
            <a:r>
              <a:rPr lang="en-US" sz="2800" smtClean="0"/>
              <a:t>temperature?</a:t>
            </a:r>
            <a:endParaRPr lang="en-US" sz="2800" dirty="0"/>
          </a:p>
        </p:txBody>
      </p:sp>
      <p:grpSp>
        <p:nvGrpSpPr>
          <p:cNvPr id="8" name="Group 7"/>
          <p:cNvGrpSpPr/>
          <p:nvPr/>
        </p:nvGrpSpPr>
        <p:grpSpPr>
          <a:xfrm>
            <a:off x="797112" y="2474260"/>
            <a:ext cx="10597777" cy="4233134"/>
            <a:chOff x="1092200" y="2452744"/>
            <a:chExt cx="10597777" cy="423313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734" t="4728" r="36799" b="7960"/>
            <a:stretch/>
          </p:blipFill>
          <p:spPr>
            <a:xfrm>
              <a:off x="1092200" y="2799603"/>
              <a:ext cx="2451100" cy="35179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63" y="2452744"/>
              <a:ext cx="6773014" cy="4233134"/>
            </a:xfrm>
            <a:prstGeom prst="rect">
              <a:avLst/>
            </a:prstGeom>
            <a:ln>
              <a:solidFill>
                <a:schemeClr val="tx1"/>
              </a:solidFill>
            </a:ln>
          </p:spPr>
        </p:pic>
      </p:grpSp>
    </p:spTree>
    <p:extLst>
      <p:ext uri="{BB962C8B-B14F-4D97-AF65-F5344CB8AC3E}">
        <p14:creationId xmlns:p14="http://schemas.microsoft.com/office/powerpoint/2010/main" val="1808399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11893004" cy="954107"/>
          </a:xfrm>
          <a:prstGeom prst="rect">
            <a:avLst/>
          </a:prstGeom>
          <a:noFill/>
        </p:spPr>
        <p:txBody>
          <a:bodyPr wrap="square" rtlCol="0">
            <a:spAutoFit/>
          </a:bodyPr>
          <a:lstStyle/>
          <a:p>
            <a:pPr marL="342900" indent="-342900">
              <a:buFont typeface="+mj-lt"/>
              <a:buAutoNum type="arabicPeriod" startAt="4"/>
            </a:pPr>
            <a:r>
              <a:rPr lang="en-US" sz="2800" dirty="0" smtClean="0"/>
              <a:t>If you performed 100 statistical tests using an alpha of 0.02 how many times would you expect to falsely reject the </a:t>
            </a:r>
            <a:r>
              <a:rPr lang="en-US" sz="2800" smtClean="0"/>
              <a:t>null?</a:t>
            </a:r>
            <a:endParaRPr lang="en-US" sz="2800" dirty="0"/>
          </a:p>
        </p:txBody>
      </p:sp>
      <p:pic>
        <p:nvPicPr>
          <p:cNvPr id="57" name="Picture 56"/>
          <p:cNvPicPr>
            <a:picLocks noChangeAspect="1"/>
          </p:cNvPicPr>
          <p:nvPr/>
        </p:nvPicPr>
        <p:blipFill rotWithShape="1">
          <a:blip r:embed="rId3">
            <a:clrChange>
              <a:clrFrom>
                <a:srgbClr val="E2FFE3"/>
              </a:clrFrom>
              <a:clrTo>
                <a:srgbClr val="E2FFE3">
                  <a:alpha val="0"/>
                </a:srgbClr>
              </a:clrTo>
            </a:clrChange>
            <a:extLst>
              <a:ext uri="{28A0092B-C50C-407E-A947-70E740481C1C}">
                <a14:useLocalDpi xmlns:a14="http://schemas.microsoft.com/office/drawing/2010/main" val="0"/>
              </a:ext>
            </a:extLst>
          </a:blip>
          <a:srcRect l="6008" t="16124" r="54667" b="8063"/>
          <a:stretch/>
        </p:blipFill>
        <p:spPr>
          <a:xfrm>
            <a:off x="4696560" y="2541179"/>
            <a:ext cx="2798881" cy="4046900"/>
          </a:xfrm>
          <a:prstGeom prst="rect">
            <a:avLst/>
          </a:prstGeom>
        </p:spPr>
      </p:pic>
    </p:spTree>
    <p:extLst>
      <p:ext uri="{BB962C8B-B14F-4D97-AF65-F5344CB8AC3E}">
        <p14:creationId xmlns:p14="http://schemas.microsoft.com/office/powerpoint/2010/main" val="427163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849973" cy="954107"/>
          </a:xfrm>
          <a:prstGeom prst="rect">
            <a:avLst/>
          </a:prstGeom>
          <a:noFill/>
        </p:spPr>
        <p:txBody>
          <a:bodyPr wrap="square" rtlCol="0">
            <a:spAutoFit/>
          </a:bodyPr>
          <a:lstStyle/>
          <a:p>
            <a:pPr marL="342900" indent="-342900">
              <a:buFont typeface="+mj-lt"/>
              <a:buAutoNum type="arabicPeriod" startAt="5"/>
            </a:pPr>
            <a:r>
              <a:rPr lang="en-US" sz="2800" dirty="0" smtClean="0"/>
              <a:t>What is the maximum realizable value for the Nearest </a:t>
            </a:r>
            <a:r>
              <a:rPr lang="en-US" sz="2800" dirty="0" err="1" smtClean="0"/>
              <a:t>Neighbour</a:t>
            </a:r>
            <a:r>
              <a:rPr lang="en-US" sz="2800" dirty="0" smtClean="0"/>
              <a:t> Index (R) in two-dimensional space?</a:t>
            </a:r>
            <a:endParaRPr lang="en-US" sz="2800" dirty="0"/>
          </a:p>
        </p:txBody>
      </p:sp>
      <p:grpSp>
        <p:nvGrpSpPr>
          <p:cNvPr id="56" name="Group 55"/>
          <p:cNvGrpSpPr/>
          <p:nvPr/>
        </p:nvGrpSpPr>
        <p:grpSpPr>
          <a:xfrm>
            <a:off x="903568" y="3532781"/>
            <a:ext cx="1895231" cy="1674861"/>
            <a:chOff x="1001486" y="1948543"/>
            <a:chExt cx="1895231" cy="1674861"/>
          </a:xfrm>
        </p:grpSpPr>
        <p:sp>
          <p:nvSpPr>
            <p:cNvPr id="57" name="Oval 56"/>
            <p:cNvSpPr/>
            <p:nvPr/>
          </p:nvSpPr>
          <p:spPr>
            <a:xfrm>
              <a:off x="1001486"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438390"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75294"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312198"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9102"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01486"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38390"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75294"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12198"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749102"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01486"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438390"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875294"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312198"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749102"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01486"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438390"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875294"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312198"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49102"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01486"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438390"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875294"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312198"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49102"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3593275" y="3516452"/>
            <a:ext cx="1982319" cy="1707519"/>
            <a:chOff x="4648196" y="1959429"/>
            <a:chExt cx="1982319" cy="1707519"/>
          </a:xfrm>
        </p:grpSpPr>
        <p:sp>
          <p:nvSpPr>
            <p:cNvPr id="84" name="Oval 83"/>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6370070" y="3428141"/>
            <a:ext cx="2028057" cy="1884140"/>
            <a:chOff x="8386059" y="1845729"/>
            <a:chExt cx="2028057" cy="1884140"/>
          </a:xfrm>
        </p:grpSpPr>
        <p:sp>
          <p:nvSpPr>
            <p:cNvPr id="110" name="Oval 109"/>
            <p:cNvSpPr/>
            <p:nvPr/>
          </p:nvSpPr>
          <p:spPr>
            <a:xfrm>
              <a:off x="8521117" y="20332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894178" y="217714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9278495" y="193659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9931358" y="18457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025709" y="223315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8386059" y="225095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776397" y="23693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9457271" y="252424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939392" y="250213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162268" y="25021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8553775" y="28706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884214" y="27859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9332004" y="275331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9649165" y="279685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266501" y="267711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533674" y="3376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8756006" y="312424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362920" y="33627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9649165" y="313512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142890" y="31242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47996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8903621" y="344313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9332004" y="351693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9848720" y="358225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21669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9192603" y="3479187"/>
            <a:ext cx="1840975" cy="1782049"/>
            <a:chOff x="2022909" y="4397202"/>
            <a:chExt cx="1840975" cy="1782049"/>
          </a:xfrm>
        </p:grpSpPr>
        <p:sp>
          <p:nvSpPr>
            <p:cNvPr id="136" name="Oval 135"/>
            <p:cNvSpPr/>
            <p:nvPr/>
          </p:nvSpPr>
          <p:spPr>
            <a:xfrm>
              <a:off x="2157967" y="445072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2291412" y="44744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375572" y="449658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3642462" y="459008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662559" y="465063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022909" y="466844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413247"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716269" y="4397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509017" y="452452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3520228" y="47000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2149209"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245241" y="464858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925962" y="569340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155990" y="57575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672022" y="48003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884214" y="564037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828020" y="58410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2999770" y="578024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211308" y="58200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353789" y="45845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138601" y="46174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3033316" y="588256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968854" y="593442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3158042" y="58908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3059073" y="60316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171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989823" cy="954107"/>
          </a:xfrm>
          <a:prstGeom prst="rect">
            <a:avLst/>
          </a:prstGeom>
          <a:noFill/>
        </p:spPr>
        <p:txBody>
          <a:bodyPr wrap="square" rtlCol="0">
            <a:spAutoFit/>
          </a:bodyPr>
          <a:lstStyle/>
          <a:p>
            <a:pPr marL="342900" indent="-342900">
              <a:buFont typeface="+mj-lt"/>
              <a:buAutoNum type="arabicPeriod" startAt="6"/>
            </a:pPr>
            <a:r>
              <a:rPr lang="en-US" sz="2800" dirty="0" smtClean="0"/>
              <a:t>Look at the following transition probability matrix. At </a:t>
            </a:r>
            <a:r>
              <a:rPr lang="en-US" sz="2800" i="1" dirty="0" smtClean="0"/>
              <a:t>t</a:t>
            </a:r>
            <a:r>
              <a:rPr lang="en-US" sz="2800" i="1" baseline="-25000" dirty="0" smtClean="0"/>
              <a:t>0</a:t>
            </a:r>
            <a:r>
              <a:rPr lang="en-US" sz="2800" dirty="0" smtClean="0"/>
              <a:t> the system is in state X. What state will it be in at </a:t>
            </a:r>
            <a:r>
              <a:rPr lang="en-US" sz="2800" i="1" dirty="0" smtClean="0"/>
              <a:t>t</a:t>
            </a:r>
            <a:r>
              <a:rPr lang="en-US" sz="2800" i="1" baseline="-25000" dirty="0" smtClean="0"/>
              <a:t>0</a:t>
            </a:r>
            <a:r>
              <a:rPr lang="en-US" sz="2800" dirty="0" smtClean="0"/>
              <a:t> + 7?</a:t>
            </a:r>
            <a:endParaRPr lang="en-US" sz="2800" dirty="0"/>
          </a:p>
        </p:txBody>
      </p:sp>
      <p:grpSp>
        <p:nvGrpSpPr>
          <p:cNvPr id="55" name="Group 54"/>
          <p:cNvGrpSpPr/>
          <p:nvPr/>
        </p:nvGrpSpPr>
        <p:grpSpPr>
          <a:xfrm>
            <a:off x="4026239" y="2466065"/>
            <a:ext cx="4139522" cy="4147601"/>
            <a:chOff x="7366678" y="2293939"/>
            <a:chExt cx="4139522" cy="4147601"/>
          </a:xfrm>
        </p:grpSpPr>
        <p:grpSp>
          <p:nvGrpSpPr>
            <p:cNvPr id="11" name="Group 10"/>
            <p:cNvGrpSpPr/>
            <p:nvPr/>
          </p:nvGrpSpPr>
          <p:grpSpPr>
            <a:xfrm>
              <a:off x="8342038" y="3269460"/>
              <a:ext cx="3164162" cy="3172080"/>
              <a:chOff x="9635632" y="4756185"/>
              <a:chExt cx="1345375" cy="1348742"/>
            </a:xfrm>
          </p:grpSpPr>
          <p:sp>
            <p:nvSpPr>
              <p:cNvPr id="16" name="Rectangle 15"/>
              <p:cNvSpPr/>
              <p:nvPr/>
            </p:nvSpPr>
            <p:spPr>
              <a:xfrm>
                <a:off x="963563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08521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3563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08521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3563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8521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1427" y="5655347"/>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31427"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531427"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695161" y="3465065"/>
              <a:ext cx="418704" cy="646331"/>
            </a:xfrm>
            <a:prstGeom prst="rect">
              <a:avLst/>
            </a:prstGeom>
            <a:noFill/>
          </p:spPr>
          <p:txBody>
            <a:bodyPr wrap="none" rtlCol="0">
              <a:spAutoFit/>
            </a:bodyPr>
            <a:lstStyle/>
            <a:p>
              <a:pPr algn="ctr"/>
              <a:r>
                <a:rPr lang="en-US" sz="3600" dirty="0" smtClean="0"/>
                <a:t>1</a:t>
              </a:r>
              <a:endParaRPr lang="en-US" sz="3600" dirty="0"/>
            </a:p>
          </p:txBody>
        </p:sp>
        <p:grpSp>
          <p:nvGrpSpPr>
            <p:cNvPr id="43" name="Group 42"/>
            <p:cNvGrpSpPr/>
            <p:nvPr/>
          </p:nvGrpSpPr>
          <p:grpSpPr>
            <a:xfrm>
              <a:off x="7366678" y="3378541"/>
              <a:ext cx="819379" cy="819379"/>
              <a:chOff x="5686311" y="3019311"/>
              <a:chExt cx="819379" cy="819379"/>
            </a:xfrm>
          </p:grpSpPr>
          <p:sp>
            <p:nvSpPr>
              <p:cNvPr id="27" name="Oval 2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4" name="Group 43"/>
            <p:cNvGrpSpPr/>
            <p:nvPr/>
          </p:nvGrpSpPr>
          <p:grpSpPr>
            <a:xfrm>
              <a:off x="7366678" y="4467110"/>
              <a:ext cx="819379" cy="819379"/>
              <a:chOff x="5686311" y="3019311"/>
              <a:chExt cx="819379" cy="819379"/>
            </a:xfrm>
          </p:grpSpPr>
          <p:sp>
            <p:nvSpPr>
              <p:cNvPr id="25" name="Oval 24"/>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45" name="Group 44"/>
            <p:cNvGrpSpPr/>
            <p:nvPr/>
          </p:nvGrpSpPr>
          <p:grpSpPr>
            <a:xfrm>
              <a:off x="7366678" y="5523024"/>
              <a:ext cx="819379" cy="819379"/>
              <a:chOff x="5686311" y="3019311"/>
              <a:chExt cx="819379" cy="819379"/>
            </a:xfrm>
          </p:grpSpPr>
          <p:sp>
            <p:nvSpPr>
              <p:cNvPr id="26" name="Oval 25"/>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sp>
          <p:nvSpPr>
            <p:cNvPr id="35" name="TextBox 34"/>
            <p:cNvSpPr txBox="1"/>
            <p:nvPr/>
          </p:nvSpPr>
          <p:spPr>
            <a:xfrm>
              <a:off x="9761962" y="4520979"/>
              <a:ext cx="418704" cy="646331"/>
            </a:xfrm>
            <a:prstGeom prst="rect">
              <a:avLst/>
            </a:prstGeom>
            <a:noFill/>
          </p:spPr>
          <p:txBody>
            <a:bodyPr wrap="none" rtlCol="0">
              <a:spAutoFit/>
            </a:bodyPr>
            <a:lstStyle/>
            <a:p>
              <a:pPr algn="ctr"/>
              <a:r>
                <a:rPr lang="en-US" sz="3600" smtClean="0"/>
                <a:t>1</a:t>
              </a:r>
              <a:endParaRPr lang="en-US" sz="3600"/>
            </a:p>
          </p:txBody>
        </p:sp>
        <p:sp>
          <p:nvSpPr>
            <p:cNvPr id="36" name="TextBox 35"/>
            <p:cNvSpPr txBox="1"/>
            <p:nvPr/>
          </p:nvSpPr>
          <p:spPr>
            <a:xfrm>
              <a:off x="10806985" y="5587777"/>
              <a:ext cx="418704" cy="646331"/>
            </a:xfrm>
            <a:prstGeom prst="rect">
              <a:avLst/>
            </a:prstGeom>
            <a:noFill/>
          </p:spPr>
          <p:txBody>
            <a:bodyPr wrap="none" rtlCol="0">
              <a:spAutoFit/>
            </a:bodyPr>
            <a:lstStyle/>
            <a:p>
              <a:pPr algn="ctr"/>
              <a:r>
                <a:rPr lang="en-US" sz="3600" smtClean="0"/>
                <a:t>1</a:t>
              </a:r>
              <a:endParaRPr lang="en-US" sz="3600"/>
            </a:p>
          </p:txBody>
        </p:sp>
        <p:sp>
          <p:nvSpPr>
            <p:cNvPr id="37" name="TextBox 36"/>
            <p:cNvSpPr txBox="1"/>
            <p:nvPr/>
          </p:nvSpPr>
          <p:spPr>
            <a:xfrm>
              <a:off x="9761962" y="3465065"/>
              <a:ext cx="418704" cy="646331"/>
            </a:xfrm>
            <a:prstGeom prst="rect">
              <a:avLst/>
            </a:prstGeom>
            <a:noFill/>
          </p:spPr>
          <p:txBody>
            <a:bodyPr wrap="none" rtlCol="0">
              <a:spAutoFit/>
            </a:bodyPr>
            <a:lstStyle/>
            <a:p>
              <a:pPr algn="ctr"/>
              <a:r>
                <a:rPr lang="en-US" sz="3600" dirty="0"/>
                <a:t>0</a:t>
              </a:r>
            </a:p>
          </p:txBody>
        </p:sp>
        <p:sp>
          <p:nvSpPr>
            <p:cNvPr id="38" name="TextBox 37"/>
            <p:cNvSpPr txBox="1"/>
            <p:nvPr/>
          </p:nvSpPr>
          <p:spPr>
            <a:xfrm>
              <a:off x="10806985" y="3465065"/>
              <a:ext cx="418704" cy="646331"/>
            </a:xfrm>
            <a:prstGeom prst="rect">
              <a:avLst/>
            </a:prstGeom>
            <a:noFill/>
          </p:spPr>
          <p:txBody>
            <a:bodyPr wrap="none" rtlCol="0">
              <a:spAutoFit/>
            </a:bodyPr>
            <a:lstStyle/>
            <a:p>
              <a:pPr algn="ctr"/>
              <a:r>
                <a:rPr lang="en-US" sz="3600" dirty="0"/>
                <a:t>0</a:t>
              </a:r>
            </a:p>
          </p:txBody>
        </p:sp>
        <p:sp>
          <p:nvSpPr>
            <p:cNvPr id="39" name="TextBox 38"/>
            <p:cNvSpPr txBox="1"/>
            <p:nvPr/>
          </p:nvSpPr>
          <p:spPr>
            <a:xfrm>
              <a:off x="10806985" y="4520979"/>
              <a:ext cx="418704" cy="646331"/>
            </a:xfrm>
            <a:prstGeom prst="rect">
              <a:avLst/>
            </a:prstGeom>
            <a:noFill/>
          </p:spPr>
          <p:txBody>
            <a:bodyPr wrap="none" rtlCol="0">
              <a:spAutoFit/>
            </a:bodyPr>
            <a:lstStyle/>
            <a:p>
              <a:pPr algn="ctr"/>
              <a:r>
                <a:rPr lang="en-US" sz="3600"/>
                <a:t>0</a:t>
              </a:r>
            </a:p>
          </p:txBody>
        </p:sp>
        <p:sp>
          <p:nvSpPr>
            <p:cNvPr id="40" name="TextBox 39"/>
            <p:cNvSpPr txBox="1"/>
            <p:nvPr/>
          </p:nvSpPr>
          <p:spPr>
            <a:xfrm>
              <a:off x="8695161" y="4520979"/>
              <a:ext cx="418704" cy="646331"/>
            </a:xfrm>
            <a:prstGeom prst="rect">
              <a:avLst/>
            </a:prstGeom>
            <a:noFill/>
          </p:spPr>
          <p:txBody>
            <a:bodyPr wrap="none" rtlCol="0">
              <a:spAutoFit/>
            </a:bodyPr>
            <a:lstStyle/>
            <a:p>
              <a:pPr algn="ctr"/>
              <a:r>
                <a:rPr lang="en-US" sz="3600" dirty="0"/>
                <a:t>0</a:t>
              </a:r>
            </a:p>
          </p:txBody>
        </p:sp>
        <p:sp>
          <p:nvSpPr>
            <p:cNvPr id="41" name="TextBox 40"/>
            <p:cNvSpPr txBox="1"/>
            <p:nvPr/>
          </p:nvSpPr>
          <p:spPr>
            <a:xfrm>
              <a:off x="8695161" y="5587777"/>
              <a:ext cx="418704" cy="646331"/>
            </a:xfrm>
            <a:prstGeom prst="rect">
              <a:avLst/>
            </a:prstGeom>
            <a:noFill/>
          </p:spPr>
          <p:txBody>
            <a:bodyPr wrap="none" rtlCol="0">
              <a:spAutoFit/>
            </a:bodyPr>
            <a:lstStyle/>
            <a:p>
              <a:pPr algn="ctr"/>
              <a:r>
                <a:rPr lang="en-US" sz="3600" dirty="0"/>
                <a:t>0</a:t>
              </a:r>
            </a:p>
          </p:txBody>
        </p:sp>
        <p:sp>
          <p:nvSpPr>
            <p:cNvPr id="42" name="TextBox 41"/>
            <p:cNvSpPr txBox="1"/>
            <p:nvPr/>
          </p:nvSpPr>
          <p:spPr>
            <a:xfrm>
              <a:off x="9761962" y="5587777"/>
              <a:ext cx="418704" cy="646331"/>
            </a:xfrm>
            <a:prstGeom prst="rect">
              <a:avLst/>
            </a:prstGeom>
            <a:noFill/>
          </p:spPr>
          <p:txBody>
            <a:bodyPr wrap="none" rtlCol="0">
              <a:spAutoFit/>
            </a:bodyPr>
            <a:lstStyle/>
            <a:p>
              <a:pPr algn="ctr"/>
              <a:r>
                <a:rPr lang="en-US" sz="3600"/>
                <a:t>0</a:t>
              </a:r>
            </a:p>
          </p:txBody>
        </p:sp>
        <p:grpSp>
          <p:nvGrpSpPr>
            <p:cNvPr id="46" name="Group 45"/>
            <p:cNvGrpSpPr/>
            <p:nvPr/>
          </p:nvGrpSpPr>
          <p:grpSpPr>
            <a:xfrm>
              <a:off x="8462166" y="2293939"/>
              <a:ext cx="819379" cy="819379"/>
              <a:chOff x="5686311" y="3019311"/>
              <a:chExt cx="819379" cy="819379"/>
            </a:xfrm>
          </p:grpSpPr>
          <p:sp>
            <p:nvSpPr>
              <p:cNvPr id="47" name="Oval 4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9" name="Group 48"/>
            <p:cNvGrpSpPr/>
            <p:nvPr/>
          </p:nvGrpSpPr>
          <p:grpSpPr>
            <a:xfrm>
              <a:off x="9528969" y="2293939"/>
              <a:ext cx="819379" cy="819379"/>
              <a:chOff x="5686311" y="3019311"/>
              <a:chExt cx="819379" cy="819379"/>
            </a:xfrm>
          </p:grpSpPr>
          <p:sp>
            <p:nvSpPr>
              <p:cNvPr id="50" name="Oval 49"/>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52" name="Group 51"/>
            <p:cNvGrpSpPr/>
            <p:nvPr/>
          </p:nvGrpSpPr>
          <p:grpSpPr>
            <a:xfrm>
              <a:off x="10584880" y="2293939"/>
              <a:ext cx="819379" cy="819379"/>
              <a:chOff x="5686311" y="3019311"/>
              <a:chExt cx="819379" cy="819379"/>
            </a:xfrm>
          </p:grpSpPr>
          <p:sp>
            <p:nvSpPr>
              <p:cNvPr id="53" name="Oval 52"/>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grpSp>
    </p:spTree>
    <p:extLst>
      <p:ext uri="{BB962C8B-B14F-4D97-AF65-F5344CB8AC3E}">
        <p14:creationId xmlns:p14="http://schemas.microsoft.com/office/powerpoint/2010/main" val="453901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11871488" cy="954107"/>
          </a:xfrm>
          <a:prstGeom prst="rect">
            <a:avLst/>
          </a:prstGeom>
          <a:noFill/>
        </p:spPr>
        <p:txBody>
          <a:bodyPr wrap="square" rtlCol="0">
            <a:spAutoFit/>
          </a:bodyPr>
          <a:lstStyle/>
          <a:p>
            <a:pPr marL="342900" indent="-342900">
              <a:buFont typeface="+mj-lt"/>
              <a:buAutoNum type="arabicPeriod" startAt="7"/>
            </a:pPr>
            <a:r>
              <a:rPr lang="en-US" sz="2800" dirty="0" smtClean="0"/>
              <a:t>A von Mises with a Kappa of zero is the circular equivalent of which univariate probability distribution?</a:t>
            </a:r>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97" y="2517696"/>
            <a:ext cx="5484607" cy="4076891"/>
          </a:xfrm>
          <a:prstGeom prst="rect">
            <a:avLst/>
          </a:prstGeom>
          <a:ln>
            <a:solidFill>
              <a:schemeClr val="tx1"/>
            </a:solidFill>
          </a:ln>
        </p:spPr>
      </p:pic>
    </p:spTree>
    <p:extLst>
      <p:ext uri="{BB962C8B-B14F-4D97-AF65-F5344CB8AC3E}">
        <p14:creationId xmlns:p14="http://schemas.microsoft.com/office/powerpoint/2010/main" val="766964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9283700" y="2664633"/>
            <a:ext cx="2565400" cy="2570407"/>
            <a:chOff x="7366678" y="2293939"/>
            <a:chExt cx="4139522" cy="4147601"/>
          </a:xfrm>
        </p:grpSpPr>
        <p:grpSp>
          <p:nvGrpSpPr>
            <p:cNvPr id="11" name="Group 10"/>
            <p:cNvGrpSpPr/>
            <p:nvPr/>
          </p:nvGrpSpPr>
          <p:grpSpPr>
            <a:xfrm>
              <a:off x="8342038" y="3269460"/>
              <a:ext cx="3164162" cy="3172080"/>
              <a:chOff x="9635632" y="4756185"/>
              <a:chExt cx="1345375" cy="1348742"/>
            </a:xfrm>
          </p:grpSpPr>
          <p:sp>
            <p:nvSpPr>
              <p:cNvPr id="16" name="Rectangle 15"/>
              <p:cNvSpPr/>
              <p:nvPr/>
            </p:nvSpPr>
            <p:spPr>
              <a:xfrm>
                <a:off x="963563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p:cNvSpPr/>
              <p:nvPr/>
            </p:nvSpPr>
            <p:spPr>
              <a:xfrm>
                <a:off x="1008521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p:cNvSpPr/>
              <p:nvPr/>
            </p:nvSpPr>
            <p:spPr>
              <a:xfrm>
                <a:off x="963563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1008521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p:cNvSpPr/>
              <p:nvPr/>
            </p:nvSpPr>
            <p:spPr>
              <a:xfrm>
                <a:off x="963563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p:cNvSpPr/>
              <p:nvPr/>
            </p:nvSpPr>
            <p:spPr>
              <a:xfrm>
                <a:off x="1008521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p:cNvSpPr/>
              <p:nvPr/>
            </p:nvSpPr>
            <p:spPr>
              <a:xfrm>
                <a:off x="10531427" y="5655347"/>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p:cNvSpPr/>
              <p:nvPr/>
            </p:nvSpPr>
            <p:spPr>
              <a:xfrm>
                <a:off x="10531427"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p:cNvSpPr/>
              <p:nvPr/>
            </p:nvSpPr>
            <p:spPr>
              <a:xfrm>
                <a:off x="10531427"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7" name="TextBox 6"/>
            <p:cNvSpPr txBox="1"/>
            <p:nvPr/>
          </p:nvSpPr>
          <p:spPr>
            <a:xfrm>
              <a:off x="8579900" y="3465066"/>
              <a:ext cx="649232" cy="825933"/>
            </a:xfrm>
            <a:prstGeom prst="rect">
              <a:avLst/>
            </a:prstGeom>
            <a:noFill/>
          </p:spPr>
          <p:txBody>
            <a:bodyPr wrap="none" rtlCol="0">
              <a:spAutoFit/>
            </a:bodyPr>
            <a:lstStyle/>
            <a:p>
              <a:pPr algn="ctr"/>
              <a:r>
                <a:rPr lang="en-US" sz="2000" dirty="0" smtClean="0"/>
                <a:t>1</a:t>
              </a:r>
              <a:endParaRPr lang="en-US" sz="2000" dirty="0"/>
            </a:p>
          </p:txBody>
        </p:sp>
        <p:grpSp>
          <p:nvGrpSpPr>
            <p:cNvPr id="43" name="Group 42"/>
            <p:cNvGrpSpPr/>
            <p:nvPr/>
          </p:nvGrpSpPr>
          <p:grpSpPr>
            <a:xfrm>
              <a:off x="7366678" y="3378541"/>
              <a:ext cx="819379" cy="912457"/>
              <a:chOff x="5686311" y="3019311"/>
              <a:chExt cx="819379" cy="912457"/>
            </a:xfrm>
          </p:grpSpPr>
          <p:sp>
            <p:nvSpPr>
              <p:cNvPr id="27" name="Oval 2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TextBox 31"/>
              <p:cNvSpPr txBox="1"/>
              <p:nvPr/>
            </p:nvSpPr>
            <p:spPr>
              <a:xfrm>
                <a:off x="5759803" y="3105835"/>
                <a:ext cx="672393" cy="825933"/>
              </a:xfrm>
              <a:prstGeom prst="rect">
                <a:avLst/>
              </a:prstGeom>
              <a:noFill/>
            </p:spPr>
            <p:txBody>
              <a:bodyPr wrap="none" rtlCol="0">
                <a:spAutoFit/>
              </a:bodyPr>
              <a:lstStyle/>
              <a:p>
                <a:pPr algn="ctr"/>
                <a:r>
                  <a:rPr lang="en-US" sz="2000" b="1" dirty="0" smtClean="0"/>
                  <a:t>X</a:t>
                </a:r>
                <a:endParaRPr lang="en-US" sz="2000" b="1" dirty="0"/>
              </a:p>
            </p:txBody>
          </p:sp>
        </p:grpSp>
        <p:grpSp>
          <p:nvGrpSpPr>
            <p:cNvPr id="44" name="Group 43"/>
            <p:cNvGrpSpPr/>
            <p:nvPr/>
          </p:nvGrpSpPr>
          <p:grpSpPr>
            <a:xfrm>
              <a:off x="7366678" y="4467110"/>
              <a:ext cx="819379" cy="912457"/>
              <a:chOff x="5686311" y="3019311"/>
              <a:chExt cx="819379" cy="912457"/>
            </a:xfrm>
          </p:grpSpPr>
          <p:sp>
            <p:nvSpPr>
              <p:cNvPr id="25" name="Oval 24"/>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p:cNvSpPr txBox="1"/>
              <p:nvPr/>
            </p:nvSpPr>
            <p:spPr>
              <a:xfrm>
                <a:off x="5768077" y="3105835"/>
                <a:ext cx="655850" cy="825933"/>
              </a:xfrm>
              <a:prstGeom prst="rect">
                <a:avLst/>
              </a:prstGeom>
              <a:noFill/>
            </p:spPr>
            <p:txBody>
              <a:bodyPr wrap="none" rtlCol="0">
                <a:spAutoFit/>
              </a:bodyPr>
              <a:lstStyle/>
              <a:p>
                <a:pPr algn="ctr"/>
                <a:r>
                  <a:rPr lang="en-US" sz="2000" b="1" dirty="0"/>
                  <a:t>Y</a:t>
                </a:r>
              </a:p>
            </p:txBody>
          </p:sp>
        </p:grpSp>
        <p:grpSp>
          <p:nvGrpSpPr>
            <p:cNvPr id="45" name="Group 44"/>
            <p:cNvGrpSpPr/>
            <p:nvPr/>
          </p:nvGrpSpPr>
          <p:grpSpPr>
            <a:xfrm>
              <a:off x="7366678" y="5523024"/>
              <a:ext cx="819379" cy="912457"/>
              <a:chOff x="5686311" y="3019311"/>
              <a:chExt cx="819379" cy="912457"/>
            </a:xfrm>
          </p:grpSpPr>
          <p:sp>
            <p:nvSpPr>
              <p:cNvPr id="26" name="Oval 25"/>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p:cNvSpPr txBox="1"/>
              <p:nvPr/>
            </p:nvSpPr>
            <p:spPr>
              <a:xfrm>
                <a:off x="5779657" y="3105835"/>
                <a:ext cx="632687" cy="825933"/>
              </a:xfrm>
              <a:prstGeom prst="rect">
                <a:avLst/>
              </a:prstGeom>
              <a:noFill/>
            </p:spPr>
            <p:txBody>
              <a:bodyPr wrap="none" rtlCol="0">
                <a:spAutoFit/>
              </a:bodyPr>
              <a:lstStyle/>
              <a:p>
                <a:pPr algn="ctr"/>
                <a:r>
                  <a:rPr lang="en-US" sz="2000" b="1" dirty="0" smtClean="0"/>
                  <a:t>Z</a:t>
                </a:r>
                <a:endParaRPr lang="en-US" sz="2000" b="1" dirty="0"/>
              </a:p>
            </p:txBody>
          </p:sp>
        </p:grpSp>
        <p:sp>
          <p:nvSpPr>
            <p:cNvPr id="35" name="TextBox 34"/>
            <p:cNvSpPr txBox="1"/>
            <p:nvPr/>
          </p:nvSpPr>
          <p:spPr>
            <a:xfrm>
              <a:off x="9646699" y="4520978"/>
              <a:ext cx="649232" cy="825933"/>
            </a:xfrm>
            <a:prstGeom prst="rect">
              <a:avLst/>
            </a:prstGeom>
            <a:noFill/>
          </p:spPr>
          <p:txBody>
            <a:bodyPr wrap="none" rtlCol="0">
              <a:spAutoFit/>
            </a:bodyPr>
            <a:lstStyle/>
            <a:p>
              <a:pPr algn="ctr"/>
              <a:r>
                <a:rPr lang="en-US" sz="2000" smtClean="0"/>
                <a:t>1</a:t>
              </a:r>
              <a:endParaRPr lang="en-US" sz="2000"/>
            </a:p>
          </p:txBody>
        </p:sp>
        <p:sp>
          <p:nvSpPr>
            <p:cNvPr id="36" name="TextBox 35"/>
            <p:cNvSpPr txBox="1"/>
            <p:nvPr/>
          </p:nvSpPr>
          <p:spPr>
            <a:xfrm>
              <a:off x="10691722" y="5587777"/>
              <a:ext cx="649232" cy="825933"/>
            </a:xfrm>
            <a:prstGeom prst="rect">
              <a:avLst/>
            </a:prstGeom>
            <a:noFill/>
          </p:spPr>
          <p:txBody>
            <a:bodyPr wrap="none" rtlCol="0">
              <a:spAutoFit/>
            </a:bodyPr>
            <a:lstStyle/>
            <a:p>
              <a:pPr algn="ctr"/>
              <a:r>
                <a:rPr lang="en-US" sz="2000" smtClean="0"/>
                <a:t>1</a:t>
              </a:r>
              <a:endParaRPr lang="en-US" sz="2000"/>
            </a:p>
          </p:txBody>
        </p:sp>
        <p:sp>
          <p:nvSpPr>
            <p:cNvPr id="37" name="TextBox 36"/>
            <p:cNvSpPr txBox="1"/>
            <p:nvPr/>
          </p:nvSpPr>
          <p:spPr>
            <a:xfrm>
              <a:off x="9646699" y="3465066"/>
              <a:ext cx="649232" cy="825933"/>
            </a:xfrm>
            <a:prstGeom prst="rect">
              <a:avLst/>
            </a:prstGeom>
            <a:noFill/>
          </p:spPr>
          <p:txBody>
            <a:bodyPr wrap="none" rtlCol="0">
              <a:spAutoFit/>
            </a:bodyPr>
            <a:lstStyle/>
            <a:p>
              <a:pPr algn="ctr"/>
              <a:r>
                <a:rPr lang="en-US" sz="2000" dirty="0"/>
                <a:t>0</a:t>
              </a:r>
            </a:p>
          </p:txBody>
        </p:sp>
        <p:sp>
          <p:nvSpPr>
            <p:cNvPr id="38" name="TextBox 37"/>
            <p:cNvSpPr txBox="1"/>
            <p:nvPr/>
          </p:nvSpPr>
          <p:spPr>
            <a:xfrm>
              <a:off x="10691722" y="3465066"/>
              <a:ext cx="649232" cy="825933"/>
            </a:xfrm>
            <a:prstGeom prst="rect">
              <a:avLst/>
            </a:prstGeom>
            <a:noFill/>
          </p:spPr>
          <p:txBody>
            <a:bodyPr wrap="none" rtlCol="0">
              <a:spAutoFit/>
            </a:bodyPr>
            <a:lstStyle/>
            <a:p>
              <a:pPr algn="ctr"/>
              <a:r>
                <a:rPr lang="en-US" sz="2000" dirty="0"/>
                <a:t>0</a:t>
              </a:r>
            </a:p>
          </p:txBody>
        </p:sp>
        <p:sp>
          <p:nvSpPr>
            <p:cNvPr id="39" name="TextBox 38"/>
            <p:cNvSpPr txBox="1"/>
            <p:nvPr/>
          </p:nvSpPr>
          <p:spPr>
            <a:xfrm>
              <a:off x="10691722" y="4520978"/>
              <a:ext cx="649232" cy="825933"/>
            </a:xfrm>
            <a:prstGeom prst="rect">
              <a:avLst/>
            </a:prstGeom>
            <a:noFill/>
          </p:spPr>
          <p:txBody>
            <a:bodyPr wrap="none" rtlCol="0">
              <a:spAutoFit/>
            </a:bodyPr>
            <a:lstStyle/>
            <a:p>
              <a:pPr algn="ctr"/>
              <a:r>
                <a:rPr lang="en-US" sz="2000"/>
                <a:t>0</a:t>
              </a:r>
            </a:p>
          </p:txBody>
        </p:sp>
        <p:sp>
          <p:nvSpPr>
            <p:cNvPr id="40" name="TextBox 39"/>
            <p:cNvSpPr txBox="1"/>
            <p:nvPr/>
          </p:nvSpPr>
          <p:spPr>
            <a:xfrm>
              <a:off x="8579900" y="4520978"/>
              <a:ext cx="649232" cy="825933"/>
            </a:xfrm>
            <a:prstGeom prst="rect">
              <a:avLst/>
            </a:prstGeom>
            <a:noFill/>
          </p:spPr>
          <p:txBody>
            <a:bodyPr wrap="none" rtlCol="0">
              <a:spAutoFit/>
            </a:bodyPr>
            <a:lstStyle/>
            <a:p>
              <a:pPr algn="ctr"/>
              <a:r>
                <a:rPr lang="en-US" sz="2000" dirty="0"/>
                <a:t>0</a:t>
              </a:r>
            </a:p>
          </p:txBody>
        </p:sp>
        <p:sp>
          <p:nvSpPr>
            <p:cNvPr id="41" name="TextBox 40"/>
            <p:cNvSpPr txBox="1"/>
            <p:nvPr/>
          </p:nvSpPr>
          <p:spPr>
            <a:xfrm>
              <a:off x="8579900" y="5587777"/>
              <a:ext cx="649232" cy="825933"/>
            </a:xfrm>
            <a:prstGeom prst="rect">
              <a:avLst/>
            </a:prstGeom>
            <a:noFill/>
          </p:spPr>
          <p:txBody>
            <a:bodyPr wrap="none" rtlCol="0">
              <a:spAutoFit/>
            </a:bodyPr>
            <a:lstStyle/>
            <a:p>
              <a:pPr algn="ctr"/>
              <a:r>
                <a:rPr lang="en-US" sz="2000" dirty="0"/>
                <a:t>0</a:t>
              </a:r>
            </a:p>
          </p:txBody>
        </p:sp>
        <p:sp>
          <p:nvSpPr>
            <p:cNvPr id="42" name="TextBox 41"/>
            <p:cNvSpPr txBox="1"/>
            <p:nvPr/>
          </p:nvSpPr>
          <p:spPr>
            <a:xfrm>
              <a:off x="9646699" y="5587777"/>
              <a:ext cx="649232" cy="825933"/>
            </a:xfrm>
            <a:prstGeom prst="rect">
              <a:avLst/>
            </a:prstGeom>
            <a:noFill/>
          </p:spPr>
          <p:txBody>
            <a:bodyPr wrap="none" rtlCol="0">
              <a:spAutoFit/>
            </a:bodyPr>
            <a:lstStyle/>
            <a:p>
              <a:pPr algn="ctr"/>
              <a:r>
                <a:rPr lang="en-US" sz="2000"/>
                <a:t>0</a:t>
              </a:r>
            </a:p>
          </p:txBody>
        </p:sp>
        <p:grpSp>
          <p:nvGrpSpPr>
            <p:cNvPr id="46" name="Group 45"/>
            <p:cNvGrpSpPr/>
            <p:nvPr/>
          </p:nvGrpSpPr>
          <p:grpSpPr>
            <a:xfrm>
              <a:off x="8462166" y="2293939"/>
              <a:ext cx="819379" cy="912457"/>
              <a:chOff x="5686311" y="3019311"/>
              <a:chExt cx="819379" cy="912457"/>
            </a:xfrm>
          </p:grpSpPr>
          <p:sp>
            <p:nvSpPr>
              <p:cNvPr id="47" name="Oval 4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TextBox 47"/>
              <p:cNvSpPr txBox="1"/>
              <p:nvPr/>
            </p:nvSpPr>
            <p:spPr>
              <a:xfrm>
                <a:off x="5759803" y="3105835"/>
                <a:ext cx="672393" cy="825933"/>
              </a:xfrm>
              <a:prstGeom prst="rect">
                <a:avLst/>
              </a:prstGeom>
              <a:noFill/>
            </p:spPr>
            <p:txBody>
              <a:bodyPr wrap="none" rtlCol="0">
                <a:spAutoFit/>
              </a:bodyPr>
              <a:lstStyle/>
              <a:p>
                <a:pPr algn="ctr"/>
                <a:r>
                  <a:rPr lang="en-US" sz="2000" b="1" dirty="0" smtClean="0"/>
                  <a:t>X</a:t>
                </a:r>
                <a:endParaRPr lang="en-US" sz="2000" b="1" dirty="0"/>
              </a:p>
            </p:txBody>
          </p:sp>
        </p:grpSp>
        <p:grpSp>
          <p:nvGrpSpPr>
            <p:cNvPr id="49" name="Group 48"/>
            <p:cNvGrpSpPr/>
            <p:nvPr/>
          </p:nvGrpSpPr>
          <p:grpSpPr>
            <a:xfrm>
              <a:off x="9528969" y="2293939"/>
              <a:ext cx="819379" cy="912457"/>
              <a:chOff x="5686311" y="3019311"/>
              <a:chExt cx="819379" cy="912457"/>
            </a:xfrm>
          </p:grpSpPr>
          <p:sp>
            <p:nvSpPr>
              <p:cNvPr id="50" name="Oval 49"/>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TextBox 50"/>
              <p:cNvSpPr txBox="1"/>
              <p:nvPr/>
            </p:nvSpPr>
            <p:spPr>
              <a:xfrm>
                <a:off x="5768077" y="3105835"/>
                <a:ext cx="655850" cy="825933"/>
              </a:xfrm>
              <a:prstGeom prst="rect">
                <a:avLst/>
              </a:prstGeom>
              <a:noFill/>
            </p:spPr>
            <p:txBody>
              <a:bodyPr wrap="none" rtlCol="0">
                <a:spAutoFit/>
              </a:bodyPr>
              <a:lstStyle/>
              <a:p>
                <a:pPr algn="ctr"/>
                <a:r>
                  <a:rPr lang="en-US" sz="2000" b="1" dirty="0"/>
                  <a:t>Y</a:t>
                </a:r>
              </a:p>
            </p:txBody>
          </p:sp>
        </p:grpSp>
        <p:grpSp>
          <p:nvGrpSpPr>
            <p:cNvPr id="52" name="Group 51"/>
            <p:cNvGrpSpPr/>
            <p:nvPr/>
          </p:nvGrpSpPr>
          <p:grpSpPr>
            <a:xfrm>
              <a:off x="10584880" y="2293939"/>
              <a:ext cx="819379" cy="912457"/>
              <a:chOff x="5686311" y="3019311"/>
              <a:chExt cx="819379" cy="912457"/>
            </a:xfrm>
          </p:grpSpPr>
          <p:sp>
            <p:nvSpPr>
              <p:cNvPr id="53" name="Oval 52"/>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TextBox 53"/>
              <p:cNvSpPr txBox="1"/>
              <p:nvPr/>
            </p:nvSpPr>
            <p:spPr>
              <a:xfrm>
                <a:off x="5779657" y="3105835"/>
                <a:ext cx="632687" cy="825933"/>
              </a:xfrm>
              <a:prstGeom prst="rect">
                <a:avLst/>
              </a:prstGeom>
              <a:noFill/>
            </p:spPr>
            <p:txBody>
              <a:bodyPr wrap="none" rtlCol="0">
                <a:spAutoFit/>
              </a:bodyPr>
              <a:lstStyle/>
              <a:p>
                <a:pPr algn="ctr"/>
                <a:r>
                  <a:rPr lang="en-US" sz="2000" b="1" dirty="0" smtClean="0"/>
                  <a:t>Z</a:t>
                </a:r>
                <a:endParaRPr lang="en-US" sz="2000" b="1" dirty="0"/>
              </a:p>
            </p:txBody>
          </p:sp>
        </p:gr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48688" y="1480961"/>
            <a:ext cx="9008012" cy="5262979"/>
          </a:xfrm>
          <a:prstGeom prst="rect">
            <a:avLst/>
          </a:prstGeom>
          <a:noFill/>
        </p:spPr>
        <p:txBody>
          <a:bodyPr wrap="square" rtlCol="0">
            <a:spAutoFit/>
          </a:bodyPr>
          <a:lstStyle/>
          <a:p>
            <a:pPr marL="342900" indent="-342900">
              <a:buAutoNum type="arabicPeriod"/>
            </a:pPr>
            <a:r>
              <a:rPr lang="en-US" sz="2400" dirty="0" smtClean="0"/>
              <a:t>A drawer contains 12 white socks and 12 black socks. If you pick two at random what is the probability they are a matching pair? (Give your answer as a fraction)</a:t>
            </a:r>
          </a:p>
          <a:p>
            <a:pPr marL="342900" indent="-342900">
              <a:buAutoNum type="arabicPeriod"/>
            </a:pPr>
            <a:r>
              <a:rPr lang="en-US" sz="2400" dirty="0" smtClean="0"/>
              <a:t>What is the median of the integers 1 to 999?</a:t>
            </a:r>
          </a:p>
          <a:p>
            <a:pPr marL="342900" indent="-342900">
              <a:buAutoNum type="arabicPeriod"/>
            </a:pPr>
            <a:r>
              <a:rPr lang="en-US" sz="2400" dirty="0" smtClean="0"/>
              <a:t>What problem might explain a strong negative correlation between number of pirates and global temperature?</a:t>
            </a:r>
          </a:p>
          <a:p>
            <a:pPr marL="342900" indent="-342900">
              <a:buAutoNum type="arabicPeriod"/>
            </a:pPr>
            <a:r>
              <a:rPr lang="en-US" sz="2400" dirty="0" smtClean="0"/>
              <a:t>If you performed 100 statistical tests using an alpha of 0.02 how many times would you expect to falsely reject the null?</a:t>
            </a:r>
          </a:p>
          <a:p>
            <a:pPr marL="342900" indent="-342900">
              <a:buAutoNum type="arabicPeriod"/>
            </a:pPr>
            <a:r>
              <a:rPr lang="en-US" sz="2400" dirty="0" smtClean="0"/>
              <a:t>What is the maximum realizable value for the Nearest </a:t>
            </a:r>
            <a:r>
              <a:rPr lang="en-US" sz="2400" dirty="0" err="1" smtClean="0"/>
              <a:t>Neighbour</a:t>
            </a:r>
            <a:r>
              <a:rPr lang="en-US" sz="2400" dirty="0" smtClean="0"/>
              <a:t> Index (R) in two-dimensional space?</a:t>
            </a:r>
          </a:p>
          <a:p>
            <a:pPr marL="342900" indent="-342900">
              <a:buAutoNum type="arabicPeriod"/>
            </a:pPr>
            <a:r>
              <a:rPr lang="en-US" sz="2400" dirty="0" smtClean="0"/>
              <a:t>Look at the following transition probability matrix. At </a:t>
            </a:r>
            <a:r>
              <a:rPr lang="en-US" sz="2400" i="1" dirty="0" smtClean="0"/>
              <a:t>t</a:t>
            </a:r>
            <a:r>
              <a:rPr lang="en-US" sz="2400" i="1" baseline="-25000" dirty="0" smtClean="0"/>
              <a:t>0</a:t>
            </a:r>
            <a:r>
              <a:rPr lang="en-US" sz="2400" dirty="0" smtClean="0"/>
              <a:t> the system is in state X. What state will it be in at </a:t>
            </a:r>
            <a:r>
              <a:rPr lang="en-US" sz="2400" i="1" dirty="0" smtClean="0"/>
              <a:t>t</a:t>
            </a:r>
            <a:r>
              <a:rPr lang="en-US" sz="2400" i="1" baseline="-25000" dirty="0" smtClean="0"/>
              <a:t>0</a:t>
            </a:r>
            <a:r>
              <a:rPr lang="en-US" sz="2400" dirty="0" smtClean="0"/>
              <a:t> + 7?</a:t>
            </a:r>
          </a:p>
          <a:p>
            <a:pPr marL="342900" indent="-342900">
              <a:buAutoNum type="arabicPeriod"/>
            </a:pPr>
            <a:r>
              <a:rPr lang="en-US" sz="2400" dirty="0" smtClean="0"/>
              <a:t>A von Mises with a Kappa of zero is the circular equivalent of which univariate probability distribution?</a:t>
            </a:r>
            <a:endParaRPr lang="en-US" sz="2400" dirty="0"/>
          </a:p>
        </p:txBody>
      </p:sp>
    </p:spTree>
    <p:extLst>
      <p:ext uri="{BB962C8B-B14F-4D97-AF65-F5344CB8AC3E}">
        <p14:creationId xmlns:p14="http://schemas.microsoft.com/office/powerpoint/2010/main" val="8626300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4081333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761877" y="2384601"/>
            <a:ext cx="4789072" cy="3539430"/>
          </a:xfrm>
          <a:prstGeom prst="rect">
            <a:avLst/>
          </a:prstGeom>
          <a:noFill/>
        </p:spPr>
        <p:txBody>
          <a:bodyPr wrap="square" rtlCol="0">
            <a:spAutoFit/>
          </a:bodyPr>
          <a:lstStyle/>
          <a:p>
            <a:pPr marL="342900" indent="-342900">
              <a:buAutoNum type="arabicPeriod"/>
            </a:pPr>
            <a:r>
              <a:rPr lang="en-US" sz="3200" dirty="0" smtClean="0"/>
              <a:t>11/23</a:t>
            </a:r>
          </a:p>
          <a:p>
            <a:pPr marL="342900" indent="-342900">
              <a:buAutoNum type="arabicPeriod"/>
            </a:pPr>
            <a:r>
              <a:rPr lang="en-US" sz="3200" dirty="0" smtClean="0"/>
              <a:t>500</a:t>
            </a:r>
          </a:p>
          <a:p>
            <a:pPr marL="342900" indent="-342900">
              <a:buAutoNum type="arabicPeriod"/>
            </a:pPr>
            <a:r>
              <a:rPr lang="en-US" sz="3200" dirty="0" smtClean="0"/>
              <a:t>Temporal autocorrelation</a:t>
            </a:r>
          </a:p>
          <a:p>
            <a:pPr marL="342900" indent="-342900">
              <a:buAutoNum type="arabicPeriod"/>
            </a:pPr>
            <a:r>
              <a:rPr lang="en-US" sz="3200" dirty="0" smtClean="0"/>
              <a:t>2</a:t>
            </a:r>
          </a:p>
          <a:p>
            <a:pPr marL="342900" indent="-342900">
              <a:buAutoNum type="arabicPeriod"/>
            </a:pPr>
            <a:r>
              <a:rPr lang="en-US" sz="3200" dirty="0" smtClean="0"/>
              <a:t>2.15</a:t>
            </a:r>
          </a:p>
          <a:p>
            <a:pPr marL="342900" indent="-342900">
              <a:buAutoNum type="arabicPeriod"/>
            </a:pPr>
            <a:r>
              <a:rPr lang="en-US" sz="3200" dirty="0" smtClean="0"/>
              <a:t>State X</a:t>
            </a:r>
          </a:p>
          <a:p>
            <a:pPr marL="342900" indent="-342900">
              <a:buAutoNum type="arabicPeriod"/>
            </a:pPr>
            <a:r>
              <a:rPr lang="en-US" sz="3200" dirty="0" smtClean="0"/>
              <a:t>Continuous uniform</a:t>
            </a:r>
            <a:endParaRPr lang="en-US" sz="3200" dirty="0"/>
          </a:p>
        </p:txBody>
      </p:sp>
      <p:grpSp>
        <p:nvGrpSpPr>
          <p:cNvPr id="56" name="Group 55"/>
          <p:cNvGrpSpPr/>
          <p:nvPr/>
        </p:nvGrpSpPr>
        <p:grpSpPr>
          <a:xfrm>
            <a:off x="5939080" y="1884011"/>
            <a:ext cx="5721694" cy="4461977"/>
            <a:chOff x="1765122" y="2630074"/>
            <a:chExt cx="3149292" cy="2455928"/>
          </a:xfrm>
        </p:grpSpPr>
        <p:sp>
          <p:nvSpPr>
            <p:cNvPr id="57" name="Oval 56"/>
            <p:cNvSpPr/>
            <p:nvPr/>
          </p:nvSpPr>
          <p:spPr>
            <a:xfrm>
              <a:off x="2252641" y="4319107"/>
              <a:ext cx="451460" cy="451460"/>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58" name="TextBox 57"/>
            <p:cNvSpPr txBox="1"/>
            <p:nvPr/>
          </p:nvSpPr>
          <p:spPr>
            <a:xfrm>
              <a:off x="2361376" y="4364076"/>
              <a:ext cx="233989" cy="355749"/>
            </a:xfrm>
            <a:prstGeom prst="rect">
              <a:avLst/>
            </a:prstGeom>
            <a:noFill/>
          </p:spPr>
          <p:txBody>
            <a:bodyPr wrap="none" rtlCol="0">
              <a:spAutoFit/>
            </a:bodyPr>
            <a:lstStyle/>
            <a:p>
              <a:pPr algn="ctr"/>
              <a:r>
                <a:rPr lang="en-US" sz="3600" b="1" dirty="0" smtClean="0"/>
                <a:t>Y</a:t>
              </a:r>
              <a:endParaRPr lang="en-US" sz="3600" b="1" dirty="0"/>
            </a:p>
          </p:txBody>
        </p:sp>
        <p:sp>
          <p:nvSpPr>
            <p:cNvPr id="59" name="Oval 58"/>
            <p:cNvSpPr/>
            <p:nvPr/>
          </p:nvSpPr>
          <p:spPr>
            <a:xfrm>
              <a:off x="3973272" y="4319107"/>
              <a:ext cx="451460" cy="451460"/>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60" name="TextBox 59"/>
            <p:cNvSpPr txBox="1"/>
            <p:nvPr/>
          </p:nvSpPr>
          <p:spPr>
            <a:xfrm>
              <a:off x="4087302" y="4364076"/>
              <a:ext cx="223401" cy="355749"/>
            </a:xfrm>
            <a:prstGeom prst="rect">
              <a:avLst/>
            </a:prstGeom>
            <a:noFill/>
          </p:spPr>
          <p:txBody>
            <a:bodyPr wrap="none" rtlCol="0">
              <a:spAutoFit/>
            </a:bodyPr>
            <a:lstStyle/>
            <a:p>
              <a:pPr algn="ctr"/>
              <a:r>
                <a:rPr lang="en-US" sz="3600" b="1" dirty="0"/>
                <a:t>Z</a:t>
              </a:r>
            </a:p>
          </p:txBody>
        </p:sp>
        <p:sp>
          <p:nvSpPr>
            <p:cNvPr id="61" name="Curved Right Arrow 60"/>
            <p:cNvSpPr/>
            <p:nvPr/>
          </p:nvSpPr>
          <p:spPr>
            <a:xfrm rot="19893526">
              <a:off x="1765122" y="4574739"/>
              <a:ext cx="529284" cy="511263"/>
            </a:xfrm>
            <a:prstGeom prst="curvedRightArrow">
              <a:avLst>
                <a:gd name="adj1" fmla="val 9548"/>
                <a:gd name="adj2" fmla="val 50000"/>
                <a:gd name="adj3" fmla="val 25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sp>
          <p:nvSpPr>
            <p:cNvPr id="62" name="Curved Right Arrow 61"/>
            <p:cNvSpPr/>
            <p:nvPr/>
          </p:nvSpPr>
          <p:spPr>
            <a:xfrm rot="12666761">
              <a:off x="4385130" y="4516640"/>
              <a:ext cx="529284" cy="511263"/>
            </a:xfrm>
            <a:prstGeom prst="curvedRightArrow">
              <a:avLst>
                <a:gd name="adj1" fmla="val 9548"/>
                <a:gd name="adj2" fmla="val 50000"/>
                <a:gd name="adj3" fmla="val 2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grpSp>
          <p:nvGrpSpPr>
            <p:cNvPr id="63" name="Group 62"/>
            <p:cNvGrpSpPr/>
            <p:nvPr/>
          </p:nvGrpSpPr>
          <p:grpSpPr>
            <a:xfrm>
              <a:off x="3112956" y="3170986"/>
              <a:ext cx="451460" cy="451460"/>
              <a:chOff x="5645839" y="2342475"/>
              <a:chExt cx="883993" cy="883992"/>
            </a:xfrm>
          </p:grpSpPr>
          <p:sp>
            <p:nvSpPr>
              <p:cNvPr id="65" name="Oval 64"/>
              <p:cNvSpPr/>
              <p:nvPr/>
            </p:nvSpPr>
            <p:spPr>
              <a:xfrm>
                <a:off x="5645839" y="2342475"/>
                <a:ext cx="883993" cy="883992"/>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p>
            </p:txBody>
          </p:sp>
          <p:sp>
            <p:nvSpPr>
              <p:cNvPr id="66" name="TextBox 65"/>
              <p:cNvSpPr txBox="1"/>
              <p:nvPr/>
            </p:nvSpPr>
            <p:spPr>
              <a:xfrm>
                <a:off x="5850977" y="2430530"/>
                <a:ext cx="473718" cy="696583"/>
              </a:xfrm>
              <a:prstGeom prst="rect">
                <a:avLst/>
              </a:prstGeom>
              <a:noFill/>
            </p:spPr>
            <p:txBody>
              <a:bodyPr wrap="none" rtlCol="0">
                <a:spAutoFit/>
              </a:bodyPr>
              <a:lstStyle/>
              <a:p>
                <a:pPr algn="ctr"/>
                <a:r>
                  <a:rPr lang="en-US" sz="3600" b="1" dirty="0"/>
                  <a:t>X</a:t>
                </a:r>
              </a:p>
            </p:txBody>
          </p:sp>
        </p:grpSp>
        <p:sp>
          <p:nvSpPr>
            <p:cNvPr id="64" name="Curved Right Arrow 63"/>
            <p:cNvSpPr/>
            <p:nvPr/>
          </p:nvSpPr>
          <p:spPr>
            <a:xfrm rot="5400000">
              <a:off x="3044143" y="2639084"/>
              <a:ext cx="529284" cy="511263"/>
            </a:xfrm>
            <a:prstGeom prst="curvedRightArrow">
              <a:avLst>
                <a:gd name="adj1" fmla="val 9548"/>
                <a:gd name="adj2" fmla="val 50000"/>
                <a:gd name="adj3" fmla="val 25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tx1"/>
                </a:solidFill>
              </a:endParaRPr>
            </a:p>
          </p:txBody>
        </p:sp>
      </p:grpSp>
    </p:spTree>
    <p:extLst>
      <p:ext uri="{BB962C8B-B14F-4D97-AF65-F5344CB8AC3E}">
        <p14:creationId xmlns:p14="http://schemas.microsoft.com/office/powerpoint/2010/main" val="1070064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TextBox 1"/>
          <p:cNvSpPr txBox="1"/>
          <p:nvPr/>
        </p:nvSpPr>
        <p:spPr>
          <a:xfrm>
            <a:off x="3856380" y="3571541"/>
            <a:ext cx="4479240" cy="1200329"/>
          </a:xfrm>
          <a:prstGeom prst="rect">
            <a:avLst/>
          </a:prstGeom>
          <a:noFill/>
        </p:spPr>
        <p:txBody>
          <a:bodyPr wrap="none" rtlCol="0">
            <a:spAutoFit/>
          </a:bodyPr>
          <a:lstStyle/>
          <a:p>
            <a:pPr algn="ctr"/>
            <a:r>
              <a:rPr lang="en-US" sz="7200" smtClean="0">
                <a:solidFill>
                  <a:srgbClr val="FF0000"/>
                </a:solidFill>
              </a:rPr>
              <a:t>Tiebreaker!</a:t>
            </a:r>
            <a:endParaRPr lang="en-US" sz="7200">
              <a:solidFill>
                <a:srgbClr val="FF0000"/>
              </a:solidFill>
            </a:endParaRPr>
          </a:p>
        </p:txBody>
      </p:sp>
    </p:spTree>
    <p:extLst>
      <p:ext uri="{BB962C8B-B14F-4D97-AF65-F5344CB8AC3E}">
        <p14:creationId xmlns:p14="http://schemas.microsoft.com/office/powerpoint/2010/main" val="2096547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819899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932957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sp>
        <p:nvSpPr>
          <p:cNvPr id="36" name="Oval 35"/>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93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250762" y="3011918"/>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sp>
        <p:nvSpPr>
          <p:cNvPr id="37" name="Oval 36"/>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356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Tree>
    <p:extLst>
      <p:ext uri="{BB962C8B-B14F-4D97-AF65-F5344CB8AC3E}">
        <p14:creationId xmlns:p14="http://schemas.microsoft.com/office/powerpoint/2010/main" val="431976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10292" y="3496323"/>
            <a:ext cx="2117463" cy="1187310"/>
          </a:xfrm>
          <a:prstGeom prst="rect">
            <a:avLst/>
          </a:prstGeom>
        </p:spPr>
      </p:pic>
      <p:pic>
        <p:nvPicPr>
          <p:cNvPr id="43" name="Picture 4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cxnSp>
        <p:nvCxnSpPr>
          <p:cNvPr id="44" name="Straight Connector 43"/>
          <p:cNvCxnSpPr/>
          <p:nvPr/>
        </p:nvCxnSpPr>
        <p:spPr>
          <a:xfrm flipV="1">
            <a:off x="6731000" y="2044700"/>
            <a:ext cx="1130300" cy="208280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48" name="TextBox 47"/>
          <p:cNvSpPr txBox="1"/>
          <p:nvPr/>
        </p:nvSpPr>
        <p:spPr>
          <a:xfrm>
            <a:off x="7670800" y="1536700"/>
            <a:ext cx="415498" cy="584775"/>
          </a:xfrm>
          <a:prstGeom prst="rect">
            <a:avLst/>
          </a:prstGeom>
          <a:noFill/>
        </p:spPr>
        <p:txBody>
          <a:bodyPr wrap="none" rtlCol="0">
            <a:spAutoFit/>
          </a:bodyPr>
          <a:lstStyle/>
          <a:p>
            <a:r>
              <a:rPr lang="en-US" sz="3200" b="1" dirty="0"/>
              <a:t>B</a:t>
            </a:r>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
        <p:nvSpPr>
          <p:cNvPr id="51" name="TextBox 50"/>
          <p:cNvSpPr txBox="1"/>
          <p:nvPr/>
        </p:nvSpPr>
        <p:spPr>
          <a:xfrm>
            <a:off x="1427334" y="3496323"/>
            <a:ext cx="415498" cy="584775"/>
          </a:xfrm>
          <a:prstGeom prst="rect">
            <a:avLst/>
          </a:prstGeom>
          <a:noFill/>
        </p:spPr>
        <p:txBody>
          <a:bodyPr wrap="none" rtlCol="0">
            <a:spAutoFit/>
          </a:bodyPr>
          <a:lstStyle/>
          <a:p>
            <a:pPr algn="ctr"/>
            <a:r>
              <a:rPr lang="en-US" sz="3200" b="1" dirty="0"/>
              <a:t>B</a:t>
            </a:r>
          </a:p>
        </p:txBody>
      </p:sp>
    </p:spTree>
    <p:extLst>
      <p:ext uri="{BB962C8B-B14F-4D97-AF65-F5344CB8AC3E}">
        <p14:creationId xmlns:p14="http://schemas.microsoft.com/office/powerpoint/2010/main" val="436383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0" name="Straight Connector 89"/>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5857" y="5296884"/>
            <a:ext cx="4106332" cy="1187310"/>
          </a:xfrm>
          <a:prstGeom prst="rect">
            <a:avLst/>
          </a:prstGeom>
        </p:spPr>
      </p:pic>
      <p:pic>
        <p:nvPicPr>
          <p:cNvPr id="42" name="Picture 4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10292" y="3496323"/>
            <a:ext cx="2117463" cy="1187310"/>
          </a:xfrm>
          <a:prstGeom prst="rect">
            <a:avLst/>
          </a:prstGeom>
        </p:spPr>
      </p:pic>
      <p:pic>
        <p:nvPicPr>
          <p:cNvPr id="43" name="Picture 4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cxnSp>
        <p:nvCxnSpPr>
          <p:cNvPr id="44" name="Straight Connector 43"/>
          <p:cNvCxnSpPr/>
          <p:nvPr/>
        </p:nvCxnSpPr>
        <p:spPr>
          <a:xfrm flipV="1">
            <a:off x="6731000" y="2044700"/>
            <a:ext cx="1130300" cy="208280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48" name="TextBox 47"/>
          <p:cNvSpPr txBox="1"/>
          <p:nvPr/>
        </p:nvSpPr>
        <p:spPr>
          <a:xfrm>
            <a:off x="7670800" y="1536700"/>
            <a:ext cx="415498" cy="584775"/>
          </a:xfrm>
          <a:prstGeom prst="rect">
            <a:avLst/>
          </a:prstGeom>
          <a:noFill/>
        </p:spPr>
        <p:txBody>
          <a:bodyPr wrap="none" rtlCol="0">
            <a:spAutoFit/>
          </a:bodyPr>
          <a:lstStyle/>
          <a:p>
            <a:r>
              <a:rPr lang="en-US" sz="3200" b="1" dirty="0"/>
              <a:t>B</a:t>
            </a:r>
          </a:p>
        </p:txBody>
      </p:sp>
      <p:sp>
        <p:nvSpPr>
          <p:cNvPr id="49" name="TextBox 48"/>
          <p:cNvSpPr txBox="1"/>
          <p:nvPr/>
        </p:nvSpPr>
        <p:spPr>
          <a:xfrm>
            <a:off x="8737600" y="1358900"/>
            <a:ext cx="404278" cy="584775"/>
          </a:xfrm>
          <a:prstGeom prst="rect">
            <a:avLst/>
          </a:prstGeom>
          <a:noFill/>
        </p:spPr>
        <p:txBody>
          <a:bodyPr wrap="none" rtlCol="0">
            <a:spAutoFit/>
          </a:bodyPr>
          <a:lstStyle/>
          <a:p>
            <a:r>
              <a:rPr lang="en-US" sz="3200" b="1" dirty="0" smtClean="0"/>
              <a:t>C</a:t>
            </a:r>
            <a:endParaRPr lang="en-US" sz="3200" b="1" dirty="0"/>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
        <p:nvSpPr>
          <p:cNvPr id="51" name="TextBox 50"/>
          <p:cNvSpPr txBox="1"/>
          <p:nvPr/>
        </p:nvSpPr>
        <p:spPr>
          <a:xfrm>
            <a:off x="1427334" y="3496323"/>
            <a:ext cx="415498" cy="584775"/>
          </a:xfrm>
          <a:prstGeom prst="rect">
            <a:avLst/>
          </a:prstGeom>
          <a:noFill/>
        </p:spPr>
        <p:txBody>
          <a:bodyPr wrap="none" rtlCol="0">
            <a:spAutoFit/>
          </a:bodyPr>
          <a:lstStyle/>
          <a:p>
            <a:pPr algn="ctr"/>
            <a:r>
              <a:rPr lang="en-US" sz="3200" b="1" dirty="0"/>
              <a:t>B</a:t>
            </a:r>
          </a:p>
        </p:txBody>
      </p:sp>
      <p:sp>
        <p:nvSpPr>
          <p:cNvPr id="52" name="TextBox 51"/>
          <p:cNvSpPr txBox="1"/>
          <p:nvPr/>
        </p:nvSpPr>
        <p:spPr>
          <a:xfrm>
            <a:off x="1438554" y="5296884"/>
            <a:ext cx="404278" cy="584775"/>
          </a:xfrm>
          <a:prstGeom prst="rect">
            <a:avLst/>
          </a:prstGeom>
          <a:noFill/>
        </p:spPr>
        <p:txBody>
          <a:bodyPr wrap="none" rtlCol="0">
            <a:spAutoFit/>
          </a:bodyPr>
          <a:lstStyle/>
          <a:p>
            <a:pPr algn="ctr"/>
            <a:r>
              <a:rPr lang="en-US" sz="3200" b="1" dirty="0" smtClean="0"/>
              <a:t>C</a:t>
            </a:r>
            <a:endParaRPr lang="en-US" sz="3200" b="1" dirty="0"/>
          </a:p>
        </p:txBody>
      </p:sp>
    </p:spTree>
    <p:extLst>
      <p:ext uri="{BB962C8B-B14F-4D97-AF65-F5344CB8AC3E}">
        <p14:creationId xmlns:p14="http://schemas.microsoft.com/office/powerpoint/2010/main" val="7027126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41" name="Straight Connector 40"/>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483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sp>
        <p:nvSpPr>
          <p:cNvPr id="41" name="TextBox 40"/>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cxnSp>
        <p:nvCxnSpPr>
          <p:cNvPr id="42" name="Straight Connector 41"/>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560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7875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181623" y="1725586"/>
            <a:ext cx="3831024" cy="3267008"/>
            <a:chOff x="5181623" y="1725586"/>
            <a:chExt cx="3831024" cy="3267008"/>
          </a:xfrm>
        </p:grpSpPr>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361187" y="1725586"/>
              <a:ext cx="3413639" cy="3186815"/>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181623" y="312713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H="1">
            <a:off x="5274237" y="228673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3305586" y="451742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3612737" y="4714075"/>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4227634" y="456170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3765137" y="437721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4183704" y="41154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575004" y="3962904"/>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3821383" y="405284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126584" y="351122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4468847" y="306287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4982246" y="35884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5149341" y="32385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5254848" y="278278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5269891" y="2978050"/>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733676" y="303743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5554062" y="245346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5694020" y="26751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4487586" y="356931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4849661" y="332891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4945156" y="305635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5967227" y="26874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6328416" y="272578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6392998" y="221646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6588528" y="22065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284399" y="180996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6037277" y="222490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6084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5" name="Group 14"/>
          <p:cNvGrpSpPr/>
          <p:nvPr/>
        </p:nvGrpSpPr>
        <p:grpSpPr>
          <a:xfrm>
            <a:off x="2797806" y="3399565"/>
            <a:ext cx="4189505" cy="3186815"/>
            <a:chOff x="-161623" y="1276885"/>
            <a:chExt cx="4189505" cy="3186815"/>
          </a:xfrm>
        </p:grpSpPr>
        <p:grpSp>
          <p:nvGrpSpPr>
            <p:cNvPr id="10" name="Group 9"/>
            <p:cNvGrpSpPr/>
            <p:nvPr/>
          </p:nvGrpSpPr>
          <p:grpSpPr>
            <a:xfrm>
              <a:off x="-161623" y="227348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H="1" flipV="1">
            <a:off x="2876175" y="4776111"/>
            <a:ext cx="411670" cy="1553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71" idx="5"/>
          </p:cNvCxnSpPr>
          <p:nvPr/>
        </p:nvCxnSpPr>
        <p:spPr>
          <a:xfrm flipH="1" flipV="1">
            <a:off x="2936089" y="5192360"/>
            <a:ext cx="690120" cy="14418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551969" y="5449623"/>
            <a:ext cx="672686" cy="9634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3290631" y="4940156"/>
            <a:ext cx="534440" cy="12963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3535395" y="4688729"/>
            <a:ext cx="269233" cy="1203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15" idx="5"/>
          </p:cNvCxnSpPr>
          <p:nvPr/>
        </p:nvCxnSpPr>
        <p:spPr>
          <a:xfrm flipH="1" flipV="1">
            <a:off x="3788157" y="5069730"/>
            <a:ext cx="464039" cy="982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2" idx="1"/>
          </p:cNvCxnSpPr>
          <p:nvPr/>
        </p:nvCxnSpPr>
        <p:spPr>
          <a:xfrm flipH="1" flipV="1">
            <a:off x="4191460" y="5199829"/>
            <a:ext cx="354636" cy="5771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flipV="1">
            <a:off x="4098932" y="4821441"/>
            <a:ext cx="125638" cy="7288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4098188" y="4548836"/>
            <a:ext cx="91583" cy="847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222935" y="4912452"/>
            <a:ext cx="172618" cy="7028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69" idx="1"/>
          </p:cNvCxnSpPr>
          <p:nvPr/>
        </p:nvCxnSpPr>
        <p:spPr>
          <a:xfrm flipH="1" flipV="1">
            <a:off x="4383464" y="4788096"/>
            <a:ext cx="97581" cy="6450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58" idx="0"/>
          </p:cNvCxnSpPr>
          <p:nvPr/>
        </p:nvCxnSpPr>
        <p:spPr>
          <a:xfrm flipV="1">
            <a:off x="4494056" y="4439307"/>
            <a:ext cx="274546" cy="477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675931" y="5245912"/>
            <a:ext cx="310637" cy="1965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777039" y="4952862"/>
            <a:ext cx="150059" cy="2517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4951464" y="4859448"/>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5075986" y="4777673"/>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227990" y="4872321"/>
            <a:ext cx="139786" cy="1079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687444" y="4895385"/>
            <a:ext cx="55434" cy="426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5318821" y="4637868"/>
            <a:ext cx="169758" cy="178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3" idx="0"/>
          </p:cNvCxnSpPr>
          <p:nvPr/>
        </p:nvCxnSpPr>
        <p:spPr>
          <a:xfrm>
            <a:off x="6340483" y="4511796"/>
            <a:ext cx="3023" cy="9981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396443" y="4135211"/>
            <a:ext cx="289034" cy="10197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3" idx="5"/>
          </p:cNvCxnSpPr>
          <p:nvPr/>
        </p:nvCxnSpPr>
        <p:spPr>
          <a:xfrm>
            <a:off x="6625413" y="4116397"/>
            <a:ext cx="237969" cy="1159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4" idx="5"/>
          </p:cNvCxnSpPr>
          <p:nvPr/>
        </p:nvCxnSpPr>
        <p:spPr>
          <a:xfrm>
            <a:off x="6356994" y="3717606"/>
            <a:ext cx="580730" cy="10917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87" idx="5"/>
          </p:cNvCxnSpPr>
          <p:nvPr/>
        </p:nvCxnSpPr>
        <p:spPr>
          <a:xfrm>
            <a:off x="6000236" y="4617962"/>
            <a:ext cx="91853" cy="6449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03" idx="4"/>
          </p:cNvCxnSpPr>
          <p:nvPr/>
        </p:nvCxnSpPr>
        <p:spPr>
          <a:xfrm>
            <a:off x="5709127" y="4611877"/>
            <a:ext cx="189674" cy="429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72" idx="6"/>
          </p:cNvCxnSpPr>
          <p:nvPr/>
        </p:nvCxnSpPr>
        <p:spPr>
          <a:xfrm>
            <a:off x="5315118" y="4162111"/>
            <a:ext cx="579735" cy="351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56" idx="7"/>
          </p:cNvCxnSpPr>
          <p:nvPr/>
        </p:nvCxnSpPr>
        <p:spPr>
          <a:xfrm>
            <a:off x="5540001" y="4314511"/>
            <a:ext cx="460341" cy="4659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59" idx="0"/>
          </p:cNvCxnSpPr>
          <p:nvPr/>
        </p:nvCxnSpPr>
        <p:spPr>
          <a:xfrm>
            <a:off x="6004635" y="4093345"/>
            <a:ext cx="449266" cy="7891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640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redux</a:t>
            </a:r>
          </a:p>
        </p:txBody>
      </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ectangle 1"/>
          <p:cNvSpPr/>
          <p:nvPr/>
        </p:nvSpPr>
        <p:spPr>
          <a:xfrm>
            <a:off x="2400194" y="1565910"/>
            <a:ext cx="7391612" cy="5120640"/>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600496" y="1569720"/>
            <a:ext cx="5024181" cy="5032313"/>
            <a:chOff x="3600496" y="1569720"/>
            <a:chExt cx="5024181" cy="5032313"/>
          </a:xfrm>
        </p:grpSpPr>
        <p:grpSp>
          <p:nvGrpSpPr>
            <p:cNvPr id="57" name="Group 56"/>
            <p:cNvGrpSpPr/>
            <p:nvPr/>
          </p:nvGrpSpPr>
          <p:grpSpPr>
            <a:xfrm>
              <a:off x="3600496" y="1569720"/>
              <a:ext cx="4600110" cy="4641191"/>
              <a:chOff x="3600496" y="1569720"/>
              <a:chExt cx="4600110" cy="4641191"/>
            </a:xfrm>
          </p:grpSpPr>
          <p:grpSp>
            <p:nvGrpSpPr>
              <p:cNvPr id="21" name="Group 20"/>
              <p:cNvGrpSpPr/>
              <p:nvPr/>
            </p:nvGrpSpPr>
            <p:grpSpPr>
              <a:xfrm>
                <a:off x="3979545" y="1978001"/>
                <a:ext cx="4182518" cy="4232910"/>
                <a:chOff x="3817620" y="1840230"/>
                <a:chExt cx="4427220" cy="4480560"/>
              </a:xfrm>
            </p:grpSpPr>
            <p:cxnSp>
              <p:nvCxnSpPr>
                <p:cNvPr id="6" name="Straight Connector 5"/>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6200000">
                <a:off x="3981882" y="1964236"/>
                <a:ext cx="4182518" cy="4232910"/>
                <a:chOff x="3817620" y="1840230"/>
                <a:chExt cx="4427220" cy="4480560"/>
              </a:xfrm>
            </p:grpSpPr>
            <p:cxnSp>
              <p:nvCxnSpPr>
                <p:cNvPr id="23" name="Straight Connector 22"/>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600496" y="1569720"/>
                <a:ext cx="4600110" cy="4625233"/>
                <a:chOff x="3600496" y="1569720"/>
                <a:chExt cx="4600110" cy="4625233"/>
              </a:xfrm>
            </p:grpSpPr>
            <p:sp>
              <p:nvSpPr>
                <p:cNvPr id="35" name="TextBox 34"/>
                <p:cNvSpPr txBox="1"/>
                <p:nvPr/>
              </p:nvSpPr>
              <p:spPr>
                <a:xfrm>
                  <a:off x="3616526" y="1954530"/>
                  <a:ext cx="362600" cy="461665"/>
                </a:xfrm>
                <a:prstGeom prst="rect">
                  <a:avLst/>
                </a:prstGeom>
                <a:noFill/>
              </p:spPr>
              <p:txBody>
                <a:bodyPr wrap="none" rtlCol="0">
                  <a:spAutoFit/>
                </a:bodyPr>
                <a:lstStyle/>
                <a:p>
                  <a:pPr algn="r"/>
                  <a:r>
                    <a:rPr lang="en-US" sz="2400" smtClean="0"/>
                    <a:t>A</a:t>
                  </a:r>
                  <a:endParaRPr lang="en-US" sz="2400"/>
                </a:p>
              </p:txBody>
            </p:sp>
            <p:sp>
              <p:nvSpPr>
                <p:cNvPr id="36" name="TextBox 35"/>
                <p:cNvSpPr txBox="1"/>
                <p:nvPr/>
              </p:nvSpPr>
              <p:spPr>
                <a:xfrm>
                  <a:off x="3616526" y="2374392"/>
                  <a:ext cx="362600" cy="461665"/>
                </a:xfrm>
                <a:prstGeom prst="rect">
                  <a:avLst/>
                </a:prstGeom>
                <a:noFill/>
              </p:spPr>
              <p:txBody>
                <a:bodyPr wrap="none" rtlCol="0">
                  <a:spAutoFit/>
                </a:bodyPr>
                <a:lstStyle/>
                <a:p>
                  <a:pPr algn="r"/>
                  <a:r>
                    <a:rPr lang="en-US" sz="2400" dirty="0" smtClean="0"/>
                    <a:t>B</a:t>
                  </a:r>
                  <a:endParaRPr lang="en-US" sz="2400" dirty="0"/>
                </a:p>
              </p:txBody>
            </p:sp>
            <p:sp>
              <p:nvSpPr>
                <p:cNvPr id="37" name="TextBox 36"/>
                <p:cNvSpPr txBox="1"/>
                <p:nvPr/>
              </p:nvSpPr>
              <p:spPr>
                <a:xfrm>
                  <a:off x="3630953" y="2794254"/>
                  <a:ext cx="348173" cy="461665"/>
                </a:xfrm>
                <a:prstGeom prst="rect">
                  <a:avLst/>
                </a:prstGeom>
                <a:noFill/>
              </p:spPr>
              <p:txBody>
                <a:bodyPr wrap="none" rtlCol="0">
                  <a:spAutoFit/>
                </a:bodyPr>
                <a:lstStyle/>
                <a:p>
                  <a:pPr algn="r"/>
                  <a:r>
                    <a:rPr lang="en-US" sz="2400" dirty="0"/>
                    <a:t>C</a:t>
                  </a:r>
                </a:p>
              </p:txBody>
            </p:sp>
            <p:sp>
              <p:nvSpPr>
                <p:cNvPr id="38" name="TextBox 37"/>
                <p:cNvSpPr txBox="1"/>
                <p:nvPr/>
              </p:nvSpPr>
              <p:spPr>
                <a:xfrm>
                  <a:off x="3605305" y="3214116"/>
                  <a:ext cx="373821" cy="461665"/>
                </a:xfrm>
                <a:prstGeom prst="rect">
                  <a:avLst/>
                </a:prstGeom>
                <a:noFill/>
              </p:spPr>
              <p:txBody>
                <a:bodyPr wrap="none" rtlCol="0">
                  <a:spAutoFit/>
                </a:bodyPr>
                <a:lstStyle/>
                <a:p>
                  <a:pPr algn="r"/>
                  <a:r>
                    <a:rPr lang="en-US" sz="2400" dirty="0"/>
                    <a:t>D</a:t>
                  </a:r>
                </a:p>
              </p:txBody>
            </p:sp>
            <p:sp>
              <p:nvSpPr>
                <p:cNvPr id="39" name="TextBox 38"/>
                <p:cNvSpPr txBox="1"/>
                <p:nvPr/>
              </p:nvSpPr>
              <p:spPr>
                <a:xfrm>
                  <a:off x="3643778" y="3633978"/>
                  <a:ext cx="335348" cy="461665"/>
                </a:xfrm>
                <a:prstGeom prst="rect">
                  <a:avLst/>
                </a:prstGeom>
                <a:noFill/>
              </p:spPr>
              <p:txBody>
                <a:bodyPr wrap="none" rtlCol="0">
                  <a:spAutoFit/>
                </a:bodyPr>
                <a:lstStyle/>
                <a:p>
                  <a:pPr algn="r"/>
                  <a:r>
                    <a:rPr lang="en-US" sz="2400" dirty="0" smtClean="0"/>
                    <a:t>E</a:t>
                  </a:r>
                  <a:endParaRPr lang="en-US" sz="2400" dirty="0"/>
                </a:p>
              </p:txBody>
            </p:sp>
            <p:sp>
              <p:nvSpPr>
                <p:cNvPr id="40" name="TextBox 39"/>
                <p:cNvSpPr txBox="1"/>
                <p:nvPr/>
              </p:nvSpPr>
              <p:spPr>
                <a:xfrm>
                  <a:off x="3653396" y="4053840"/>
                  <a:ext cx="325730" cy="461665"/>
                </a:xfrm>
                <a:prstGeom prst="rect">
                  <a:avLst/>
                </a:prstGeom>
                <a:noFill/>
              </p:spPr>
              <p:txBody>
                <a:bodyPr wrap="none" rtlCol="0">
                  <a:spAutoFit/>
                </a:bodyPr>
                <a:lstStyle/>
                <a:p>
                  <a:pPr algn="r"/>
                  <a:r>
                    <a:rPr lang="en-US" sz="2400" dirty="0" smtClean="0"/>
                    <a:t>F</a:t>
                  </a:r>
                  <a:endParaRPr lang="en-US" sz="2400" dirty="0"/>
                </a:p>
              </p:txBody>
            </p:sp>
            <p:sp>
              <p:nvSpPr>
                <p:cNvPr id="41" name="TextBox 40"/>
                <p:cNvSpPr txBox="1"/>
                <p:nvPr/>
              </p:nvSpPr>
              <p:spPr>
                <a:xfrm>
                  <a:off x="3600496" y="4473702"/>
                  <a:ext cx="378630" cy="461665"/>
                </a:xfrm>
                <a:prstGeom prst="rect">
                  <a:avLst/>
                </a:prstGeom>
                <a:noFill/>
              </p:spPr>
              <p:txBody>
                <a:bodyPr wrap="none" rtlCol="0">
                  <a:spAutoFit/>
                </a:bodyPr>
                <a:lstStyle/>
                <a:p>
                  <a:pPr algn="r"/>
                  <a:r>
                    <a:rPr lang="en-US" sz="2400" dirty="0" smtClean="0"/>
                    <a:t>G</a:t>
                  </a:r>
                  <a:endParaRPr lang="en-US" sz="2400" dirty="0"/>
                </a:p>
              </p:txBody>
            </p:sp>
            <p:sp>
              <p:nvSpPr>
                <p:cNvPr id="42" name="TextBox 41"/>
                <p:cNvSpPr txBox="1"/>
                <p:nvPr/>
              </p:nvSpPr>
              <p:spPr>
                <a:xfrm>
                  <a:off x="3602099" y="4893564"/>
                  <a:ext cx="377027" cy="461665"/>
                </a:xfrm>
                <a:prstGeom prst="rect">
                  <a:avLst/>
                </a:prstGeom>
                <a:noFill/>
              </p:spPr>
              <p:txBody>
                <a:bodyPr wrap="none" rtlCol="0">
                  <a:spAutoFit/>
                </a:bodyPr>
                <a:lstStyle/>
                <a:p>
                  <a:pPr algn="r"/>
                  <a:r>
                    <a:rPr lang="en-US" sz="2400" dirty="0" smtClean="0"/>
                    <a:t>H</a:t>
                  </a:r>
                  <a:endParaRPr lang="en-US" sz="2400" dirty="0"/>
                </a:p>
              </p:txBody>
            </p:sp>
            <p:sp>
              <p:nvSpPr>
                <p:cNvPr id="43" name="TextBox 42"/>
                <p:cNvSpPr txBox="1"/>
                <p:nvPr/>
              </p:nvSpPr>
              <p:spPr>
                <a:xfrm>
                  <a:off x="3717516" y="5313426"/>
                  <a:ext cx="261610" cy="461665"/>
                </a:xfrm>
                <a:prstGeom prst="rect">
                  <a:avLst/>
                </a:prstGeom>
                <a:noFill/>
              </p:spPr>
              <p:txBody>
                <a:bodyPr wrap="none" rtlCol="0">
                  <a:spAutoFit/>
                </a:bodyPr>
                <a:lstStyle/>
                <a:p>
                  <a:pPr algn="r"/>
                  <a:r>
                    <a:rPr lang="en-US" sz="2400" dirty="0" smtClean="0"/>
                    <a:t>I</a:t>
                  </a:r>
                  <a:endParaRPr lang="en-US" sz="2400" dirty="0"/>
                </a:p>
              </p:txBody>
            </p:sp>
            <p:sp>
              <p:nvSpPr>
                <p:cNvPr id="44" name="TextBox 43"/>
                <p:cNvSpPr txBox="1"/>
                <p:nvPr/>
              </p:nvSpPr>
              <p:spPr>
                <a:xfrm>
                  <a:off x="3696676" y="5733288"/>
                  <a:ext cx="282450" cy="461665"/>
                </a:xfrm>
                <a:prstGeom prst="rect">
                  <a:avLst/>
                </a:prstGeom>
                <a:noFill/>
              </p:spPr>
              <p:txBody>
                <a:bodyPr wrap="none" rtlCol="0">
                  <a:spAutoFit/>
                </a:bodyPr>
                <a:lstStyle/>
                <a:p>
                  <a:pPr algn="r"/>
                  <a:r>
                    <a:rPr lang="en-US" sz="2400" dirty="0" smtClean="0"/>
                    <a:t>J</a:t>
                  </a:r>
                  <a:endParaRPr lang="en-US" sz="2400" dirty="0"/>
                </a:p>
              </p:txBody>
            </p:sp>
            <p:sp>
              <p:nvSpPr>
                <p:cNvPr id="46" name="TextBox 45"/>
                <p:cNvSpPr txBox="1"/>
                <p:nvPr/>
              </p:nvSpPr>
              <p:spPr>
                <a:xfrm>
                  <a:off x="4031398" y="1569720"/>
                  <a:ext cx="340158" cy="461665"/>
                </a:xfrm>
                <a:prstGeom prst="rect">
                  <a:avLst/>
                </a:prstGeom>
                <a:noFill/>
              </p:spPr>
              <p:txBody>
                <a:bodyPr wrap="none" rtlCol="0">
                  <a:spAutoFit/>
                </a:bodyPr>
                <a:lstStyle/>
                <a:p>
                  <a:pPr algn="r"/>
                  <a:r>
                    <a:rPr lang="en-US" sz="2400" smtClean="0"/>
                    <a:t>1</a:t>
                  </a:r>
                  <a:endParaRPr lang="en-US" sz="2400" dirty="0"/>
                </a:p>
              </p:txBody>
            </p:sp>
            <p:sp>
              <p:nvSpPr>
                <p:cNvPr id="47" name="TextBox 46"/>
                <p:cNvSpPr txBox="1"/>
                <p:nvPr/>
              </p:nvSpPr>
              <p:spPr>
                <a:xfrm>
                  <a:off x="4448144" y="1569720"/>
                  <a:ext cx="340158" cy="461665"/>
                </a:xfrm>
                <a:prstGeom prst="rect">
                  <a:avLst/>
                </a:prstGeom>
                <a:noFill/>
              </p:spPr>
              <p:txBody>
                <a:bodyPr wrap="none" rtlCol="0">
                  <a:spAutoFit/>
                </a:bodyPr>
                <a:lstStyle/>
                <a:p>
                  <a:pPr algn="r"/>
                  <a:r>
                    <a:rPr lang="en-US" sz="2400" dirty="0"/>
                    <a:t>2</a:t>
                  </a:r>
                </a:p>
              </p:txBody>
            </p:sp>
            <p:sp>
              <p:nvSpPr>
                <p:cNvPr id="48" name="TextBox 47"/>
                <p:cNvSpPr txBox="1"/>
                <p:nvPr/>
              </p:nvSpPr>
              <p:spPr>
                <a:xfrm>
                  <a:off x="4864890" y="1569720"/>
                  <a:ext cx="340158" cy="461665"/>
                </a:xfrm>
                <a:prstGeom prst="rect">
                  <a:avLst/>
                </a:prstGeom>
                <a:noFill/>
              </p:spPr>
              <p:txBody>
                <a:bodyPr wrap="none" rtlCol="0">
                  <a:spAutoFit/>
                </a:bodyPr>
                <a:lstStyle/>
                <a:p>
                  <a:pPr algn="r"/>
                  <a:r>
                    <a:rPr lang="en-US" sz="2400" dirty="0"/>
                    <a:t>3</a:t>
                  </a:r>
                </a:p>
              </p:txBody>
            </p:sp>
            <p:sp>
              <p:nvSpPr>
                <p:cNvPr id="49" name="TextBox 48"/>
                <p:cNvSpPr txBox="1"/>
                <p:nvPr/>
              </p:nvSpPr>
              <p:spPr>
                <a:xfrm>
                  <a:off x="5281636" y="1569720"/>
                  <a:ext cx="340158" cy="461665"/>
                </a:xfrm>
                <a:prstGeom prst="rect">
                  <a:avLst/>
                </a:prstGeom>
                <a:noFill/>
              </p:spPr>
              <p:txBody>
                <a:bodyPr wrap="none" rtlCol="0">
                  <a:spAutoFit/>
                </a:bodyPr>
                <a:lstStyle/>
                <a:p>
                  <a:pPr algn="r"/>
                  <a:r>
                    <a:rPr lang="en-US" sz="2400" dirty="0"/>
                    <a:t>4</a:t>
                  </a:r>
                </a:p>
              </p:txBody>
            </p:sp>
            <p:sp>
              <p:nvSpPr>
                <p:cNvPr id="50" name="TextBox 49"/>
                <p:cNvSpPr txBox="1"/>
                <p:nvPr/>
              </p:nvSpPr>
              <p:spPr>
                <a:xfrm>
                  <a:off x="5698382" y="1569720"/>
                  <a:ext cx="340158" cy="461665"/>
                </a:xfrm>
                <a:prstGeom prst="rect">
                  <a:avLst/>
                </a:prstGeom>
                <a:noFill/>
              </p:spPr>
              <p:txBody>
                <a:bodyPr wrap="none" rtlCol="0">
                  <a:spAutoFit/>
                </a:bodyPr>
                <a:lstStyle/>
                <a:p>
                  <a:pPr algn="r"/>
                  <a:r>
                    <a:rPr lang="en-US" sz="2400" dirty="0"/>
                    <a:t>5</a:t>
                  </a:r>
                </a:p>
              </p:txBody>
            </p:sp>
            <p:sp>
              <p:nvSpPr>
                <p:cNvPr id="51" name="TextBox 50"/>
                <p:cNvSpPr txBox="1"/>
                <p:nvPr/>
              </p:nvSpPr>
              <p:spPr>
                <a:xfrm>
                  <a:off x="6115128" y="1569720"/>
                  <a:ext cx="340158" cy="461665"/>
                </a:xfrm>
                <a:prstGeom prst="rect">
                  <a:avLst/>
                </a:prstGeom>
                <a:noFill/>
              </p:spPr>
              <p:txBody>
                <a:bodyPr wrap="none" rtlCol="0">
                  <a:spAutoFit/>
                </a:bodyPr>
                <a:lstStyle/>
                <a:p>
                  <a:pPr algn="r"/>
                  <a:r>
                    <a:rPr lang="en-US" sz="2400" dirty="0"/>
                    <a:t>6</a:t>
                  </a:r>
                </a:p>
              </p:txBody>
            </p:sp>
            <p:sp>
              <p:nvSpPr>
                <p:cNvPr id="52" name="TextBox 51"/>
                <p:cNvSpPr txBox="1"/>
                <p:nvPr/>
              </p:nvSpPr>
              <p:spPr>
                <a:xfrm>
                  <a:off x="6531874" y="1569720"/>
                  <a:ext cx="340158" cy="461665"/>
                </a:xfrm>
                <a:prstGeom prst="rect">
                  <a:avLst/>
                </a:prstGeom>
                <a:noFill/>
              </p:spPr>
              <p:txBody>
                <a:bodyPr wrap="none" rtlCol="0">
                  <a:spAutoFit/>
                </a:bodyPr>
                <a:lstStyle/>
                <a:p>
                  <a:pPr algn="r"/>
                  <a:r>
                    <a:rPr lang="en-US" sz="2400" dirty="0"/>
                    <a:t>7</a:t>
                  </a:r>
                </a:p>
              </p:txBody>
            </p:sp>
            <p:sp>
              <p:nvSpPr>
                <p:cNvPr id="53" name="TextBox 52"/>
                <p:cNvSpPr txBox="1"/>
                <p:nvPr/>
              </p:nvSpPr>
              <p:spPr>
                <a:xfrm>
                  <a:off x="6948620" y="1569720"/>
                  <a:ext cx="340158" cy="461665"/>
                </a:xfrm>
                <a:prstGeom prst="rect">
                  <a:avLst/>
                </a:prstGeom>
                <a:noFill/>
              </p:spPr>
              <p:txBody>
                <a:bodyPr wrap="none" rtlCol="0">
                  <a:spAutoFit/>
                </a:bodyPr>
                <a:lstStyle/>
                <a:p>
                  <a:pPr algn="r"/>
                  <a:r>
                    <a:rPr lang="en-US" sz="2400" dirty="0"/>
                    <a:t>8</a:t>
                  </a:r>
                </a:p>
              </p:txBody>
            </p:sp>
            <p:sp>
              <p:nvSpPr>
                <p:cNvPr id="54" name="TextBox 53"/>
                <p:cNvSpPr txBox="1"/>
                <p:nvPr/>
              </p:nvSpPr>
              <p:spPr>
                <a:xfrm>
                  <a:off x="7365362" y="1569720"/>
                  <a:ext cx="340158" cy="461665"/>
                </a:xfrm>
                <a:prstGeom prst="rect">
                  <a:avLst/>
                </a:prstGeom>
                <a:noFill/>
              </p:spPr>
              <p:txBody>
                <a:bodyPr wrap="none" rtlCol="0">
                  <a:spAutoFit/>
                </a:bodyPr>
                <a:lstStyle/>
                <a:p>
                  <a:pPr algn="r"/>
                  <a:r>
                    <a:rPr lang="en-US" sz="2400"/>
                    <a:t>9</a:t>
                  </a:r>
                  <a:endParaRPr lang="en-US" sz="2400" dirty="0"/>
                </a:p>
              </p:txBody>
            </p:sp>
            <p:sp>
              <p:nvSpPr>
                <p:cNvPr id="55" name="TextBox 54"/>
                <p:cNvSpPr txBox="1"/>
                <p:nvPr/>
              </p:nvSpPr>
              <p:spPr>
                <a:xfrm>
                  <a:off x="7704956" y="1569720"/>
                  <a:ext cx="495650" cy="461665"/>
                </a:xfrm>
                <a:prstGeom prst="rect">
                  <a:avLst/>
                </a:prstGeom>
                <a:noFill/>
              </p:spPr>
              <p:txBody>
                <a:bodyPr wrap="none" rtlCol="0">
                  <a:spAutoFit/>
                </a:bodyPr>
                <a:lstStyle/>
                <a:p>
                  <a:pPr algn="r"/>
                  <a:r>
                    <a:rPr lang="en-US" sz="2400" smtClean="0"/>
                    <a:t>10</a:t>
                  </a:r>
                  <a:endParaRPr lang="en-US" sz="2400" dirty="0"/>
                </a:p>
              </p:txBody>
            </p:sp>
          </p:grpSp>
        </p:grpSp>
        <p:grpSp>
          <p:nvGrpSpPr>
            <p:cNvPr id="61" name="Group 60"/>
            <p:cNvGrpSpPr/>
            <p:nvPr/>
          </p:nvGrpSpPr>
          <p:grpSpPr>
            <a:xfrm>
              <a:off x="3966614" y="6140368"/>
              <a:ext cx="4218309" cy="461665"/>
              <a:chOff x="3966614" y="6140368"/>
              <a:chExt cx="4218309" cy="461665"/>
            </a:xfrm>
          </p:grpSpPr>
          <p:sp>
            <p:nvSpPr>
              <p:cNvPr id="58" name="Striped Right Arrow 57"/>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riped Right Arrow 58"/>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nvGrpSpPr>
            <p:cNvPr id="62" name="Group 61"/>
            <p:cNvGrpSpPr/>
            <p:nvPr/>
          </p:nvGrpSpPr>
          <p:grpSpPr>
            <a:xfrm rot="5400000">
              <a:off x="6284690" y="3870924"/>
              <a:ext cx="4218309" cy="461665"/>
              <a:chOff x="3966614" y="6140368"/>
              <a:chExt cx="4218309" cy="461665"/>
            </a:xfrm>
          </p:grpSpPr>
          <p:sp>
            <p:nvSpPr>
              <p:cNvPr id="63" name="Striped Right Arrow 62"/>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riped Right Arrow 63"/>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spTree>
    <p:extLst>
      <p:ext uri="{BB962C8B-B14F-4D97-AF65-F5344CB8AC3E}">
        <p14:creationId xmlns:p14="http://schemas.microsoft.com/office/powerpoint/2010/main" val="1795559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83" name="Straight Connector 82"/>
          <p:cNvCxnSpPr/>
          <p:nvPr/>
        </p:nvCxnSpPr>
        <p:spPr>
          <a:xfrm>
            <a:off x="5181623" y="4077148"/>
            <a:ext cx="0" cy="16351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2255543" y="4927422"/>
                <a:ext cx="896448"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a:t>1</a:t>
                </a:r>
                <a:endParaRPr lang="en-US" sz="2800" dirty="0"/>
              </a:p>
            </p:txBody>
          </p:sp>
        </mc:Choice>
        <mc:Fallback xmlns="">
          <p:sp>
            <p:nvSpPr>
              <p:cNvPr id="85" name="TextBox 84"/>
              <p:cNvSpPr txBox="1">
                <a:spLocks noRot="1" noChangeAspect="1" noMove="1" noResize="1" noEditPoints="1" noAdjustHandles="1" noChangeArrowheads="1" noChangeShapeType="1" noTextEdit="1"/>
              </p:cNvSpPr>
              <p:nvPr/>
            </p:nvSpPr>
            <p:spPr>
              <a:xfrm>
                <a:off x="2255543" y="4927422"/>
                <a:ext cx="896448"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4515698" y="3951373"/>
                <a:ext cx="782583"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4515698" y="3951373"/>
                <a:ext cx="782583" cy="523220"/>
              </a:xfrm>
              <a:prstGeom prst="rect">
                <a:avLst/>
              </a:prstGeom>
              <a:blipFill rotWithShape="0">
                <a:blip r:embed="rId5"/>
                <a:stretch>
                  <a:fillRect r="-29070"/>
                </a:stretch>
              </a:blipFill>
            </p:spPr>
            <p:txBody>
              <a:bodyPr/>
              <a:lstStyle/>
              <a:p>
                <a:r>
                  <a:rPr lang="en-US">
                    <a:noFill/>
                  </a:rPr>
                  <a:t> </a:t>
                </a:r>
              </a:p>
            </p:txBody>
          </p:sp>
        </mc:Fallback>
      </mc:AlternateContent>
      <p:cxnSp>
        <p:nvCxnSpPr>
          <p:cNvPr id="144" name="Straight Connector 143"/>
          <p:cNvCxnSpPr/>
          <p:nvPr/>
        </p:nvCxnSpPr>
        <p:spPr>
          <a:xfrm>
            <a:off x="2495774" y="4992594"/>
            <a:ext cx="47871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797806" y="439616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8277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293" name="Group 292"/>
          <p:cNvGrpSpPr/>
          <p:nvPr/>
        </p:nvGrpSpPr>
        <p:grpSpPr>
          <a:xfrm>
            <a:off x="6562162" y="1896725"/>
            <a:ext cx="1804812" cy="1458348"/>
            <a:chOff x="4701091" y="3088887"/>
            <a:chExt cx="1804812" cy="1458348"/>
          </a:xfrm>
        </p:grpSpPr>
        <p:grpSp>
          <p:nvGrpSpPr>
            <p:cNvPr id="96" name="Group 95"/>
            <p:cNvGrpSpPr/>
            <p:nvPr/>
          </p:nvGrpSpPr>
          <p:grpSpPr>
            <a:xfrm>
              <a:off x="4888265" y="3174376"/>
              <a:ext cx="1470574" cy="1372859"/>
              <a:chOff x="3232293" y="3598011"/>
              <a:chExt cx="3413639" cy="3186815"/>
            </a:xfrm>
          </p:grpSpPr>
          <p:grpSp>
            <p:nvGrpSpPr>
              <p:cNvPr id="97" name="Group 96"/>
              <p:cNvGrpSpPr/>
              <p:nvPr/>
            </p:nvGrpSpPr>
            <p:grpSpPr>
              <a:xfrm>
                <a:off x="3232293" y="3598011"/>
                <a:ext cx="3413639" cy="3079026"/>
                <a:chOff x="2667643" y="1919130"/>
                <a:chExt cx="4558073" cy="4111280"/>
              </a:xfrm>
              <a:solidFill>
                <a:srgbClr val="00B050"/>
              </a:solidFill>
            </p:grpSpPr>
            <p:sp>
              <p:nvSpPr>
                <p:cNvPr id="100" name="Oval 99"/>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01091" y="3088887"/>
              <a:ext cx="1804812" cy="1372859"/>
              <a:chOff x="-161623" y="1276885"/>
              <a:chExt cx="4189505" cy="3186815"/>
            </a:xfrm>
          </p:grpSpPr>
          <p:grpSp>
            <p:nvGrpSpPr>
              <p:cNvPr id="133" name="Group 132"/>
              <p:cNvGrpSpPr/>
              <p:nvPr/>
            </p:nvGrpSpPr>
            <p:grpSpPr>
              <a:xfrm>
                <a:off x="-161623" y="2273480"/>
                <a:ext cx="4189505" cy="1170806"/>
                <a:chOff x="-161623" y="2273480"/>
                <a:chExt cx="4189505" cy="1170806"/>
              </a:xfrm>
            </p:grpSpPr>
            <p:sp>
              <p:nvSpPr>
                <p:cNvPr id="136" name="Oval 135"/>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64" name="Straight Arrow Connector 163"/>
            <p:cNvCxnSpPr/>
            <p:nvPr/>
          </p:nvCxnSpPr>
          <p:spPr>
            <a:xfrm flipH="1" flipV="1">
              <a:off x="4734852" y="3681894"/>
              <a:ext cx="177345" cy="6690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5" idx="5"/>
            </p:cNvCxnSpPr>
            <p:nvPr/>
          </p:nvCxnSpPr>
          <p:spPr>
            <a:xfrm flipH="1" flipV="1">
              <a:off x="4760663" y="3861212"/>
              <a:ext cx="297299" cy="62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5025980" y="3972039"/>
              <a:ext cx="289789" cy="415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913397" y="3752564"/>
              <a:ext cx="230233" cy="558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5018839" y="3644250"/>
              <a:ext cx="115984" cy="5186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5127728" y="3808383"/>
              <a:ext cx="199905" cy="423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5301468" y="3864429"/>
              <a:ext cx="152775" cy="2486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flipV="1">
              <a:off x="5261608" y="3701422"/>
              <a:ext cx="54124" cy="313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261287" y="3583986"/>
              <a:ext cx="39454" cy="364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5315027" y="3740629"/>
              <a:ext cx="74362" cy="30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63" idx="1"/>
            </p:cNvCxnSpPr>
            <p:nvPr/>
          </p:nvCxnSpPr>
          <p:spPr>
            <a:xfrm flipH="1" flipV="1">
              <a:off x="5384182" y="3687057"/>
              <a:ext cx="42037" cy="2778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52" idx="0"/>
            </p:cNvCxnSpPr>
            <p:nvPr/>
          </p:nvCxnSpPr>
          <p:spPr>
            <a:xfrm flipV="1">
              <a:off x="5431824" y="3536801"/>
              <a:ext cx="118272" cy="205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5510175" y="3884281"/>
              <a:ext cx="133821" cy="8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5553732" y="3758037"/>
              <a:ext cx="64644" cy="1084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628873" y="3717795"/>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flipV="1">
              <a:off x="5682516" y="3682566"/>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747998" y="3723341"/>
              <a:ext cx="60219" cy="4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a:off x="5945928" y="3733277"/>
              <a:ext cx="23881" cy="183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787128" y="3622340"/>
              <a:ext cx="73131" cy="770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7" idx="0"/>
            </p:cNvCxnSpPr>
            <p:nvPr/>
          </p:nvCxnSpPr>
          <p:spPr>
            <a:xfrm>
              <a:off x="6227253" y="3568028"/>
              <a:ext cx="1302" cy="42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251360" y="3405798"/>
              <a:ext cx="124514" cy="4392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349999" y="3397694"/>
              <a:ext cx="102516" cy="499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6234366" y="3225897"/>
              <a:ext cx="250175" cy="4703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1" idx="5"/>
            </p:cNvCxnSpPr>
            <p:nvPr/>
          </p:nvCxnSpPr>
          <p:spPr>
            <a:xfrm>
              <a:off x="6080677" y="3613764"/>
              <a:ext cx="39570" cy="27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955269" y="3611143"/>
              <a:ext cx="81710" cy="185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66" idx="6"/>
            </p:cNvCxnSpPr>
            <p:nvPr/>
          </p:nvCxnSpPr>
          <p:spPr>
            <a:xfrm>
              <a:off x="5785533" y="3417387"/>
              <a:ext cx="249746" cy="151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50" idx="7"/>
            </p:cNvCxnSpPr>
            <p:nvPr/>
          </p:nvCxnSpPr>
          <p:spPr>
            <a:xfrm>
              <a:off x="5882411" y="3483039"/>
              <a:ext cx="198312" cy="200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53" idx="0"/>
            </p:cNvCxnSpPr>
            <p:nvPr/>
          </p:nvCxnSpPr>
          <p:spPr>
            <a:xfrm>
              <a:off x="6082572" y="3387762"/>
              <a:ext cx="193541" cy="339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3321664" y="1546223"/>
            <a:ext cx="2377532" cy="2159353"/>
            <a:chOff x="1847869" y="2396078"/>
            <a:chExt cx="2377532" cy="2159353"/>
          </a:xfrm>
        </p:grpSpPr>
        <p:grpSp>
          <p:nvGrpSpPr>
            <p:cNvPr id="193" name="Group 192"/>
            <p:cNvGrpSpPr/>
            <p:nvPr/>
          </p:nvGrpSpPr>
          <p:grpSpPr>
            <a:xfrm>
              <a:off x="1847869" y="3172186"/>
              <a:ext cx="1481699" cy="1383245"/>
              <a:chOff x="3232293" y="3598011"/>
              <a:chExt cx="3413639" cy="3186815"/>
            </a:xfrm>
          </p:grpSpPr>
          <p:grpSp>
            <p:nvGrpSpPr>
              <p:cNvPr id="194" name="Group 193"/>
              <p:cNvGrpSpPr/>
              <p:nvPr/>
            </p:nvGrpSpPr>
            <p:grpSpPr>
              <a:xfrm>
                <a:off x="3232293" y="3598011"/>
                <a:ext cx="3413639" cy="3079026"/>
                <a:chOff x="2667643" y="1919130"/>
                <a:chExt cx="4558073" cy="4111280"/>
              </a:xfrm>
              <a:solidFill>
                <a:srgbClr val="00B050"/>
              </a:solidFill>
            </p:grpSpPr>
            <p:sp>
              <p:nvSpPr>
                <p:cNvPr id="197" name="Oval 196"/>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5" name="Straight Connector 194"/>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p:cNvCxnSpPr/>
            <p:nvPr/>
          </p:nvCxnSpPr>
          <p:spPr>
            <a:xfrm flipH="1">
              <a:off x="2734180" y="260302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879682" y="357125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2013002" y="365661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2279899" y="359048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2079152" y="351040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H="1">
              <a:off x="2260831" y="339676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2430676" y="333056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a:off x="2103565" y="336961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H="1">
              <a:off x="2236038" y="313451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H="1">
              <a:off x="2384599" y="293991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2607441" y="31680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2679969" y="301616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2725764" y="281833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H="1">
              <a:off x="2732294" y="290309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H="1">
              <a:off x="2933601" y="292886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2855639" y="267539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a:off x="2916388" y="27716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2392733" y="315972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H="1">
              <a:off x="2549892" y="305538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2591341" y="293708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H="1">
              <a:off x="3034975" y="277697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3191750" y="2793592"/>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219781" y="257252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a:off x="3304651" y="256819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172644" y="239607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3065380" y="257618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634843" y="3188985"/>
            <a:ext cx="2329677" cy="584775"/>
          </a:xfrm>
          <a:prstGeom prst="rect">
            <a:avLst/>
          </a:prstGeom>
          <a:noFill/>
        </p:spPr>
        <p:txBody>
          <a:bodyPr wrap="none" rtlCol="0">
            <a:spAutoFit/>
          </a:bodyPr>
          <a:lstStyle/>
          <a:p>
            <a:r>
              <a:rPr lang="en-US" sz="3200" b="1" dirty="0" smtClean="0">
                <a:solidFill>
                  <a:srgbClr val="0432FF"/>
                </a:solidFill>
              </a:rPr>
              <a:t>Eigenvectors</a:t>
            </a:r>
            <a:endParaRPr lang="en-US" sz="3200" b="1" dirty="0">
              <a:solidFill>
                <a:srgbClr val="0432FF"/>
              </a:solidFill>
            </a:endParaRPr>
          </a:p>
        </p:txBody>
      </p:sp>
      <p:sp>
        <p:nvSpPr>
          <p:cNvPr id="295" name="TextBox 294"/>
          <p:cNvSpPr txBox="1"/>
          <p:nvPr/>
        </p:nvSpPr>
        <p:spPr>
          <a:xfrm>
            <a:off x="1187738" y="3763146"/>
            <a:ext cx="7646452" cy="523220"/>
          </a:xfrm>
          <a:prstGeom prst="rect">
            <a:avLst/>
          </a:prstGeom>
          <a:noFill/>
        </p:spPr>
        <p:txBody>
          <a:bodyPr wrap="none" rtlCol="0">
            <a:spAutoFit/>
          </a:bodyPr>
          <a:lstStyle/>
          <a:p>
            <a:r>
              <a:rPr lang="en-GB" sz="2800" b="1" dirty="0" smtClean="0">
                <a:solidFill>
                  <a:schemeClr val="tx1"/>
                </a:solidFill>
                <a:ea typeface="Cambria Math" charset="0"/>
                <a:cs typeface="Cambria Math" charset="0"/>
              </a:rPr>
              <a:t>New coordinates of points in N-dimensional space</a:t>
            </a:r>
            <a:endParaRPr lang="en-US" sz="2800" i="1" baseline="-25000" dirty="0"/>
          </a:p>
        </p:txBody>
      </p:sp>
    </p:spTree>
    <p:extLst>
      <p:ext uri="{BB962C8B-B14F-4D97-AF65-F5344CB8AC3E}">
        <p14:creationId xmlns:p14="http://schemas.microsoft.com/office/powerpoint/2010/main" val="18016006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87" name="Picture 8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grpSp>
        <p:nvGrpSpPr>
          <p:cNvPr id="293" name="Group 292"/>
          <p:cNvGrpSpPr/>
          <p:nvPr/>
        </p:nvGrpSpPr>
        <p:grpSpPr>
          <a:xfrm>
            <a:off x="6562162" y="1896725"/>
            <a:ext cx="1804812" cy="1458348"/>
            <a:chOff x="4701091" y="3088887"/>
            <a:chExt cx="1804812" cy="1458348"/>
          </a:xfrm>
        </p:grpSpPr>
        <p:grpSp>
          <p:nvGrpSpPr>
            <p:cNvPr id="96" name="Group 95"/>
            <p:cNvGrpSpPr/>
            <p:nvPr/>
          </p:nvGrpSpPr>
          <p:grpSpPr>
            <a:xfrm>
              <a:off x="4888265" y="3174376"/>
              <a:ext cx="1470574" cy="1372859"/>
              <a:chOff x="3232293" y="3598011"/>
              <a:chExt cx="3413639" cy="3186815"/>
            </a:xfrm>
          </p:grpSpPr>
          <p:grpSp>
            <p:nvGrpSpPr>
              <p:cNvPr id="97" name="Group 96"/>
              <p:cNvGrpSpPr/>
              <p:nvPr/>
            </p:nvGrpSpPr>
            <p:grpSpPr>
              <a:xfrm>
                <a:off x="3232293" y="3598011"/>
                <a:ext cx="3413639" cy="3079026"/>
                <a:chOff x="2667643" y="1919130"/>
                <a:chExt cx="4558073" cy="4111280"/>
              </a:xfrm>
              <a:solidFill>
                <a:srgbClr val="00B050"/>
              </a:solidFill>
            </p:grpSpPr>
            <p:sp>
              <p:nvSpPr>
                <p:cNvPr id="100" name="Oval 99"/>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01091" y="3088887"/>
              <a:ext cx="1804812" cy="1372859"/>
              <a:chOff x="-161623" y="1276885"/>
              <a:chExt cx="4189505" cy="3186815"/>
            </a:xfrm>
          </p:grpSpPr>
          <p:grpSp>
            <p:nvGrpSpPr>
              <p:cNvPr id="133" name="Group 132"/>
              <p:cNvGrpSpPr/>
              <p:nvPr/>
            </p:nvGrpSpPr>
            <p:grpSpPr>
              <a:xfrm>
                <a:off x="-161623" y="2273480"/>
                <a:ext cx="4189505" cy="1170806"/>
                <a:chOff x="-161623" y="2273480"/>
                <a:chExt cx="4189505" cy="1170806"/>
              </a:xfrm>
            </p:grpSpPr>
            <p:sp>
              <p:nvSpPr>
                <p:cNvPr id="136" name="Oval 135"/>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64" name="Straight Arrow Connector 163"/>
            <p:cNvCxnSpPr/>
            <p:nvPr/>
          </p:nvCxnSpPr>
          <p:spPr>
            <a:xfrm flipH="1" flipV="1">
              <a:off x="4734852" y="3681894"/>
              <a:ext cx="177345" cy="6690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5" idx="5"/>
            </p:cNvCxnSpPr>
            <p:nvPr/>
          </p:nvCxnSpPr>
          <p:spPr>
            <a:xfrm flipH="1" flipV="1">
              <a:off x="4760663" y="3861212"/>
              <a:ext cx="297299" cy="62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5025980" y="3972039"/>
              <a:ext cx="289789" cy="415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913397" y="3752564"/>
              <a:ext cx="230233" cy="558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5018839" y="3644250"/>
              <a:ext cx="115984" cy="5186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5127728" y="3808383"/>
              <a:ext cx="199905" cy="423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5301468" y="3864429"/>
              <a:ext cx="152775" cy="2486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flipV="1">
              <a:off x="5261608" y="3701422"/>
              <a:ext cx="54124" cy="313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261287" y="3583986"/>
              <a:ext cx="39454" cy="364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5315027" y="3740629"/>
              <a:ext cx="74362" cy="30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63" idx="1"/>
            </p:cNvCxnSpPr>
            <p:nvPr/>
          </p:nvCxnSpPr>
          <p:spPr>
            <a:xfrm flipH="1" flipV="1">
              <a:off x="5384182" y="3687057"/>
              <a:ext cx="42037" cy="2778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52" idx="0"/>
            </p:cNvCxnSpPr>
            <p:nvPr/>
          </p:nvCxnSpPr>
          <p:spPr>
            <a:xfrm flipV="1">
              <a:off x="5431824" y="3536801"/>
              <a:ext cx="118272" cy="205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5510175" y="3884281"/>
              <a:ext cx="133821" cy="8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5553732" y="3758037"/>
              <a:ext cx="64644" cy="1084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628873" y="3717795"/>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flipV="1">
              <a:off x="5682516" y="3682566"/>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747998" y="3723341"/>
              <a:ext cx="60219" cy="4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a:off x="5945928" y="3733277"/>
              <a:ext cx="23881" cy="183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787128" y="3622340"/>
              <a:ext cx="73131" cy="770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7" idx="0"/>
            </p:cNvCxnSpPr>
            <p:nvPr/>
          </p:nvCxnSpPr>
          <p:spPr>
            <a:xfrm>
              <a:off x="6227253" y="3568028"/>
              <a:ext cx="1302" cy="42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251360" y="3405798"/>
              <a:ext cx="124514" cy="4392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349999" y="3397694"/>
              <a:ext cx="102516" cy="499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6234366" y="3225897"/>
              <a:ext cx="250175" cy="4703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1" idx="5"/>
            </p:cNvCxnSpPr>
            <p:nvPr/>
          </p:nvCxnSpPr>
          <p:spPr>
            <a:xfrm>
              <a:off x="6080677" y="3613764"/>
              <a:ext cx="39570" cy="27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955269" y="3611143"/>
              <a:ext cx="81710" cy="185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66" idx="6"/>
            </p:cNvCxnSpPr>
            <p:nvPr/>
          </p:nvCxnSpPr>
          <p:spPr>
            <a:xfrm>
              <a:off x="5785533" y="3417387"/>
              <a:ext cx="249746" cy="151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50" idx="7"/>
            </p:cNvCxnSpPr>
            <p:nvPr/>
          </p:nvCxnSpPr>
          <p:spPr>
            <a:xfrm>
              <a:off x="5882411" y="3483039"/>
              <a:ext cx="198312" cy="200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53" idx="0"/>
            </p:cNvCxnSpPr>
            <p:nvPr/>
          </p:nvCxnSpPr>
          <p:spPr>
            <a:xfrm>
              <a:off x="6082572" y="3387762"/>
              <a:ext cx="193541" cy="339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3321664" y="1546223"/>
            <a:ext cx="2377532" cy="2159353"/>
            <a:chOff x="1847869" y="2396078"/>
            <a:chExt cx="2377532" cy="2159353"/>
          </a:xfrm>
        </p:grpSpPr>
        <p:grpSp>
          <p:nvGrpSpPr>
            <p:cNvPr id="193" name="Group 192"/>
            <p:cNvGrpSpPr/>
            <p:nvPr/>
          </p:nvGrpSpPr>
          <p:grpSpPr>
            <a:xfrm>
              <a:off x="1847869" y="3172186"/>
              <a:ext cx="1481699" cy="1383245"/>
              <a:chOff x="3232293" y="3598011"/>
              <a:chExt cx="3413639" cy="3186815"/>
            </a:xfrm>
          </p:grpSpPr>
          <p:grpSp>
            <p:nvGrpSpPr>
              <p:cNvPr id="194" name="Group 193"/>
              <p:cNvGrpSpPr/>
              <p:nvPr/>
            </p:nvGrpSpPr>
            <p:grpSpPr>
              <a:xfrm>
                <a:off x="3232293" y="3598011"/>
                <a:ext cx="3413639" cy="3079026"/>
                <a:chOff x="2667643" y="1919130"/>
                <a:chExt cx="4558073" cy="4111280"/>
              </a:xfrm>
              <a:solidFill>
                <a:srgbClr val="00B050"/>
              </a:solidFill>
            </p:grpSpPr>
            <p:sp>
              <p:nvSpPr>
                <p:cNvPr id="197" name="Oval 196"/>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5" name="Straight Connector 194"/>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p:cNvCxnSpPr/>
            <p:nvPr/>
          </p:nvCxnSpPr>
          <p:spPr>
            <a:xfrm flipH="1">
              <a:off x="2734180" y="260302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879682" y="357125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2013002" y="365661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2279899" y="359048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2079152" y="351040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H="1">
              <a:off x="2260831" y="339676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2430676" y="333056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a:off x="2103565" y="336961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H="1">
              <a:off x="2236038" y="313451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H="1">
              <a:off x="2384599" y="293991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2607441" y="31680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2679969" y="301616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2725764" y="281833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H="1">
              <a:off x="2732294" y="290309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H="1">
              <a:off x="2933601" y="292886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2855639" y="267539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a:off x="2916388" y="27716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2392733" y="315972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H="1">
              <a:off x="2549892" y="305538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2591341" y="293708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H="1">
              <a:off x="3034975" y="277697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3191750" y="2793592"/>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219781" y="257252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a:off x="3304651" y="256819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172644" y="239607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3065380" y="257618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634843" y="3188985"/>
            <a:ext cx="2329677" cy="584775"/>
          </a:xfrm>
          <a:prstGeom prst="rect">
            <a:avLst/>
          </a:prstGeom>
          <a:noFill/>
        </p:spPr>
        <p:txBody>
          <a:bodyPr wrap="none" rtlCol="0">
            <a:spAutoFit/>
          </a:bodyPr>
          <a:lstStyle/>
          <a:p>
            <a:r>
              <a:rPr lang="en-US" sz="3200" b="1" dirty="0" smtClean="0">
                <a:solidFill>
                  <a:srgbClr val="0432FF"/>
                </a:solidFill>
              </a:rPr>
              <a:t>Eigenvectors</a:t>
            </a:r>
            <a:endParaRPr lang="en-US" sz="3200" b="1" dirty="0">
              <a:solidFill>
                <a:srgbClr val="0432FF"/>
              </a:solidFill>
            </a:endParaRPr>
          </a:p>
        </p:txBody>
      </p:sp>
      <p:sp>
        <p:nvSpPr>
          <p:cNvPr id="295" name="TextBox 294"/>
          <p:cNvSpPr txBox="1"/>
          <p:nvPr/>
        </p:nvSpPr>
        <p:spPr>
          <a:xfrm>
            <a:off x="1187738" y="3763146"/>
            <a:ext cx="7646452" cy="523220"/>
          </a:xfrm>
          <a:prstGeom prst="rect">
            <a:avLst/>
          </a:prstGeom>
          <a:noFill/>
        </p:spPr>
        <p:txBody>
          <a:bodyPr wrap="none" rtlCol="0">
            <a:spAutoFit/>
          </a:bodyPr>
          <a:lstStyle/>
          <a:p>
            <a:r>
              <a:rPr lang="en-GB" sz="2800" b="1" dirty="0" smtClean="0">
                <a:solidFill>
                  <a:schemeClr val="tx1"/>
                </a:solidFill>
                <a:ea typeface="Cambria Math" charset="0"/>
                <a:cs typeface="Cambria Math" charset="0"/>
              </a:rPr>
              <a:t>New coordinates of points in N-dimensional space</a:t>
            </a:r>
            <a:endParaRPr lang="en-US" sz="2800" i="1" baseline="-25000" dirty="0"/>
          </a:p>
        </p:txBody>
      </p:sp>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p:pic>
        <p:nvPicPr>
          <p:cNvPr id="305" name="Picture 304"/>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01536" y="5177953"/>
            <a:ext cx="397447" cy="1187310"/>
          </a:xfrm>
          <a:prstGeom prst="rect">
            <a:avLst/>
          </a:prstGeom>
        </p:spPr>
      </p:pic>
      <p:pic>
        <p:nvPicPr>
          <p:cNvPr id="306" name="Picture 30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439115" y="5177953"/>
            <a:ext cx="118938" cy="1187310"/>
          </a:xfrm>
          <a:prstGeom prst="rect">
            <a:avLst/>
          </a:prstGeom>
        </p:spPr>
      </p:pic>
      <mc:AlternateContent xmlns:mc="http://schemas.openxmlformats.org/markup-compatibility/2006" xmlns:a14="http://schemas.microsoft.com/office/drawing/2010/main">
        <mc:Choice Requires="a14">
          <p:sp>
            <p:nvSpPr>
              <p:cNvPr id="310" name="TextBox 309"/>
              <p:cNvSpPr txBox="1"/>
              <p:nvPr/>
            </p:nvSpPr>
            <p:spPr>
              <a:xfrm>
                <a:off x="10646023"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310" name="TextBox 309"/>
              <p:cNvSpPr txBox="1">
                <a:spLocks noRot="1" noChangeAspect="1" noMove="1" noResize="1" noEditPoints="1" noAdjustHandles="1" noChangeArrowheads="1" noChangeShapeType="1" noTextEdit="1"/>
              </p:cNvSpPr>
              <p:nvPr/>
            </p:nvSpPr>
            <p:spPr>
              <a:xfrm>
                <a:off x="10646023" y="4591481"/>
                <a:ext cx="508473" cy="513282"/>
              </a:xfrm>
              <a:prstGeom prst="rect">
                <a:avLst/>
              </a:prstGeom>
              <a:blipFill rotWithShape="0">
                <a:blip r:embed="rId7"/>
                <a:stretch>
                  <a:fillRect r="-952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244348" y="4591481"/>
                <a:ext cx="508473" cy="513282"/>
              </a:xfrm>
              <a:prstGeom prst="rect">
                <a:avLst/>
              </a:prstGeom>
              <a:noFill/>
            </p:spPr>
            <p:txBody>
              <a:bodyPr wrap="none" rtlCol="0">
                <a:spAutoFit/>
              </a:bodyPr>
              <a:lstStyle/>
              <a:p>
                <a:pPr algn="ctr"/>
                <a14:m>
                  <m:oMath xmlns:m="http://schemas.openxmlformats.org/officeDocument/2006/math">
                    <m:r>
                      <a:rPr lang="en-US" sz="2800" b="1" i="1" smtClean="0">
                        <a:latin typeface="Cambria Math" charset="0"/>
                        <a:ea typeface="Cambria Math" charset="0"/>
                        <a:cs typeface="Cambria Math" charset="0"/>
                      </a:rPr>
                      <m:t>𝝀</m:t>
                    </m:r>
                  </m:oMath>
                </a14:m>
                <a:r>
                  <a:rPr lang="en-GB" sz="2800" i="1" baseline="-25000" dirty="0" smtClean="0"/>
                  <a:t>4</a:t>
                </a:r>
                <a:endParaRPr lang="en-US" sz="2800" i="1" baseline="-25000"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244348" y="4591481"/>
                <a:ext cx="508473" cy="513282"/>
              </a:xfrm>
              <a:prstGeom prst="rect">
                <a:avLst/>
              </a:prstGeom>
              <a:blipFill rotWithShape="0">
                <a:blip r:embed="rId9"/>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10"/>
                <a:stretch>
                  <a:fillRect r="-10843" b="-32143"/>
                </a:stretch>
              </a:blipFill>
            </p:spPr>
            <p:txBody>
              <a:bodyPr/>
              <a:lstStyle/>
              <a:p>
                <a:r>
                  <a:rPr lang="en-US">
                    <a:noFill/>
                  </a:rPr>
                  <a:t> </a:t>
                </a:r>
              </a:p>
            </p:txBody>
          </p:sp>
        </mc:Fallback>
      </mc:AlternateContent>
    </p:spTree>
    <p:extLst>
      <p:ext uri="{BB962C8B-B14F-4D97-AF65-F5344CB8AC3E}">
        <p14:creationId xmlns:p14="http://schemas.microsoft.com/office/powerpoint/2010/main" val="1938170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87" name="Picture 8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p:pic>
        <p:nvPicPr>
          <p:cNvPr id="305" name="Picture 304"/>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01536" y="5177953"/>
            <a:ext cx="397447" cy="1187310"/>
          </a:xfrm>
          <a:prstGeom prst="rect">
            <a:avLst/>
          </a:prstGeom>
        </p:spPr>
      </p:pic>
      <p:pic>
        <p:nvPicPr>
          <p:cNvPr id="306" name="Picture 30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439115" y="5177953"/>
            <a:ext cx="118938" cy="1187310"/>
          </a:xfrm>
          <a:prstGeom prst="rect">
            <a:avLst/>
          </a:prstGeom>
        </p:spPr>
      </p:pic>
      <mc:AlternateContent xmlns:mc="http://schemas.openxmlformats.org/markup-compatibility/2006" xmlns:a14="http://schemas.microsoft.com/office/drawing/2010/main">
        <mc:Choice Requires="a14">
          <p:sp>
            <p:nvSpPr>
              <p:cNvPr id="310" name="TextBox 309"/>
              <p:cNvSpPr txBox="1"/>
              <p:nvPr/>
            </p:nvSpPr>
            <p:spPr>
              <a:xfrm>
                <a:off x="10646023"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310" name="TextBox 309"/>
              <p:cNvSpPr txBox="1">
                <a:spLocks noRot="1" noChangeAspect="1" noMove="1" noResize="1" noEditPoints="1" noAdjustHandles="1" noChangeArrowheads="1" noChangeShapeType="1" noTextEdit="1"/>
              </p:cNvSpPr>
              <p:nvPr/>
            </p:nvSpPr>
            <p:spPr>
              <a:xfrm>
                <a:off x="10646023" y="4591481"/>
                <a:ext cx="508473" cy="513282"/>
              </a:xfrm>
              <a:prstGeom prst="rect">
                <a:avLst/>
              </a:prstGeom>
              <a:blipFill rotWithShape="0">
                <a:blip r:embed="rId7"/>
                <a:stretch>
                  <a:fillRect r="-952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244348" y="4591481"/>
                <a:ext cx="508473" cy="513282"/>
              </a:xfrm>
              <a:prstGeom prst="rect">
                <a:avLst/>
              </a:prstGeom>
              <a:noFill/>
            </p:spPr>
            <p:txBody>
              <a:bodyPr wrap="none" rtlCol="0">
                <a:spAutoFit/>
              </a:bodyPr>
              <a:lstStyle/>
              <a:p>
                <a:pPr algn="ctr"/>
                <a14:m>
                  <m:oMath xmlns:m="http://schemas.openxmlformats.org/officeDocument/2006/math">
                    <m:r>
                      <a:rPr lang="en-US" sz="2800" b="1" i="1" smtClean="0">
                        <a:latin typeface="Cambria Math" charset="0"/>
                        <a:ea typeface="Cambria Math" charset="0"/>
                        <a:cs typeface="Cambria Math" charset="0"/>
                      </a:rPr>
                      <m:t>𝝀</m:t>
                    </m:r>
                  </m:oMath>
                </a14:m>
                <a:r>
                  <a:rPr lang="en-GB" sz="2800" i="1" baseline="-25000" dirty="0" smtClean="0"/>
                  <a:t>4</a:t>
                </a:r>
                <a:endParaRPr lang="en-US" sz="2800" i="1" baseline="-25000"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244348" y="4591481"/>
                <a:ext cx="508473" cy="513282"/>
              </a:xfrm>
              <a:prstGeom prst="rect">
                <a:avLst/>
              </a:prstGeom>
              <a:blipFill rotWithShape="0">
                <a:blip r:embed="rId9"/>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10"/>
                <a:stretch>
                  <a:fillRect r="-10843" b="-32143"/>
                </a:stretch>
              </a:blipFill>
            </p:spPr>
            <p:txBody>
              <a:bodyPr/>
              <a:lstStyle/>
              <a:p>
                <a:r>
                  <a:rPr lang="en-US">
                    <a:noFill/>
                  </a:rPr>
                  <a:t> </a:t>
                </a:r>
              </a:p>
            </p:txBody>
          </p:sp>
        </mc:Fallback>
      </mc:AlternateContent>
      <p:grpSp>
        <p:nvGrpSpPr>
          <p:cNvPr id="192" name="Group 191"/>
          <p:cNvGrpSpPr/>
          <p:nvPr/>
        </p:nvGrpSpPr>
        <p:grpSpPr>
          <a:xfrm>
            <a:off x="3288617" y="1645923"/>
            <a:ext cx="5614767" cy="2487592"/>
            <a:chOff x="420273" y="1645923"/>
            <a:chExt cx="11351455" cy="5029200"/>
          </a:xfrm>
        </p:grpSpPr>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226" name="Picture 225"/>
            <p:cNvPicPr>
              <a:picLocks noChangeAspect="1"/>
            </p:cNvPicPr>
            <p:nvPr/>
          </p:nvPicPr>
          <p:blipFill rotWithShape="1">
            <a:blip r:embed="rId12">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227" name="Right Arrow 226"/>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6668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87" name="Picture 8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7"/>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p:grpSp>
        <p:nvGrpSpPr>
          <p:cNvPr id="192" name="Group 191"/>
          <p:cNvGrpSpPr/>
          <p:nvPr/>
        </p:nvGrpSpPr>
        <p:grpSpPr>
          <a:xfrm>
            <a:off x="3288617" y="1645923"/>
            <a:ext cx="5614767" cy="2487592"/>
            <a:chOff x="420273" y="1645923"/>
            <a:chExt cx="11351455" cy="5029200"/>
          </a:xfrm>
        </p:grpSpPr>
        <p:pic>
          <p:nvPicPr>
            <p:cNvPr id="225" name="Picture 2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226" name="Picture 225"/>
            <p:cNvPicPr>
              <a:picLocks noChangeAspect="1"/>
            </p:cNvPicPr>
            <p:nvPr/>
          </p:nvPicPr>
          <p:blipFill rotWithShape="1">
            <a:blip r:embed="rId10">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227" name="Right Arrow 226"/>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7549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8946952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9" name="Group 18"/>
          <p:cNvGrpSpPr/>
          <p:nvPr/>
        </p:nvGrpSpPr>
        <p:grpSpPr>
          <a:xfrm>
            <a:off x="733573" y="1530350"/>
            <a:ext cx="4711700" cy="5153479"/>
            <a:chOff x="191410" y="1530350"/>
            <a:chExt cx="4711700" cy="5153479"/>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10" y="1530350"/>
              <a:ext cx="4711700" cy="4711700"/>
            </a:xfrm>
            <a:prstGeom prst="roundRect">
              <a:avLst/>
            </a:prstGeom>
            <a:ln>
              <a:solidFill>
                <a:schemeClr val="tx1"/>
              </a:solidFill>
            </a:ln>
          </p:spPr>
        </p:pic>
        <p:sp>
          <p:nvSpPr>
            <p:cNvPr id="17" name="TextBox 16"/>
            <p:cNvSpPr txBox="1"/>
            <p:nvPr/>
          </p:nvSpPr>
          <p:spPr>
            <a:xfrm>
              <a:off x="1033994" y="6160609"/>
              <a:ext cx="3026533" cy="523220"/>
            </a:xfrm>
            <a:prstGeom prst="rect">
              <a:avLst/>
            </a:prstGeom>
            <a:noFill/>
          </p:spPr>
          <p:txBody>
            <a:bodyPr wrap="none" rtlCol="0">
              <a:spAutoFit/>
            </a:bodyPr>
            <a:lstStyle/>
            <a:p>
              <a:pPr algn="ctr"/>
              <a:r>
                <a:rPr lang="en-US" sz="2800" dirty="0" err="1" smtClean="0"/>
                <a:t>whiskyanalysis.com</a:t>
              </a:r>
              <a:endParaRPr lang="en-US" sz="2800" dirty="0"/>
            </a:p>
          </p:txBody>
        </p:sp>
      </p:grpSp>
    </p:spTree>
    <p:extLst>
      <p:ext uri="{BB962C8B-B14F-4D97-AF65-F5344CB8AC3E}">
        <p14:creationId xmlns:p14="http://schemas.microsoft.com/office/powerpoint/2010/main" val="595860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8" name="Group 17"/>
          <p:cNvGrpSpPr/>
          <p:nvPr/>
        </p:nvGrpSpPr>
        <p:grpSpPr>
          <a:xfrm>
            <a:off x="6476979" y="1524000"/>
            <a:ext cx="4981449" cy="5159829"/>
            <a:chOff x="6500874" y="1524000"/>
            <a:chExt cx="4981449" cy="5159829"/>
          </a:xfrm>
        </p:grpSpPr>
        <p:sp>
          <p:nvSpPr>
            <p:cNvPr id="2" name="TextBox 1"/>
            <p:cNvSpPr txBox="1"/>
            <p:nvPr/>
          </p:nvSpPr>
          <p:spPr>
            <a:xfrm>
              <a:off x="7750553" y="6160609"/>
              <a:ext cx="2482090" cy="523220"/>
            </a:xfrm>
            <a:prstGeom prst="rect">
              <a:avLst/>
            </a:prstGeom>
            <a:noFill/>
          </p:spPr>
          <p:txBody>
            <a:bodyPr wrap="none" rtlCol="0">
              <a:spAutoFit/>
            </a:bodyPr>
            <a:lstStyle/>
            <a:p>
              <a:pPr algn="ctr"/>
              <a:r>
                <a:rPr lang="en-US" sz="2800" dirty="0" err="1" smtClean="0"/>
                <a:t>everynoise.com</a:t>
              </a:r>
              <a:endParaRPr lang="en-US" sz="2800"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87" t="13650" r="5159" b="1746"/>
            <a:stretch/>
          </p:blipFill>
          <p:spPr>
            <a:xfrm>
              <a:off x="6500874" y="1524000"/>
              <a:ext cx="4981449" cy="4724400"/>
            </a:xfrm>
            <a:prstGeom prst="roundRect">
              <a:avLst/>
            </a:prstGeom>
            <a:ln>
              <a:solidFill>
                <a:schemeClr val="tx1"/>
              </a:solidFill>
            </a:ln>
          </p:spPr>
        </p:pic>
      </p:grpSp>
      <p:grpSp>
        <p:nvGrpSpPr>
          <p:cNvPr id="19" name="Group 18"/>
          <p:cNvGrpSpPr/>
          <p:nvPr/>
        </p:nvGrpSpPr>
        <p:grpSpPr>
          <a:xfrm>
            <a:off x="733573" y="1530350"/>
            <a:ext cx="4711700" cy="5153479"/>
            <a:chOff x="191410" y="1530350"/>
            <a:chExt cx="4711700" cy="5153479"/>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10" y="1530350"/>
              <a:ext cx="4711700" cy="4711700"/>
            </a:xfrm>
            <a:prstGeom prst="roundRect">
              <a:avLst/>
            </a:prstGeom>
            <a:ln>
              <a:solidFill>
                <a:schemeClr val="tx1"/>
              </a:solidFill>
            </a:ln>
          </p:spPr>
        </p:pic>
        <p:sp>
          <p:nvSpPr>
            <p:cNvPr id="17" name="TextBox 16"/>
            <p:cNvSpPr txBox="1"/>
            <p:nvPr/>
          </p:nvSpPr>
          <p:spPr>
            <a:xfrm>
              <a:off x="1033994" y="6160609"/>
              <a:ext cx="3026533" cy="523220"/>
            </a:xfrm>
            <a:prstGeom prst="rect">
              <a:avLst/>
            </a:prstGeom>
            <a:noFill/>
          </p:spPr>
          <p:txBody>
            <a:bodyPr wrap="none" rtlCol="0">
              <a:spAutoFit/>
            </a:bodyPr>
            <a:lstStyle/>
            <a:p>
              <a:pPr algn="ctr"/>
              <a:r>
                <a:rPr lang="en-US" sz="2800" dirty="0" err="1" smtClean="0"/>
                <a:t>whiskyanalysis.com</a:t>
              </a:r>
              <a:endParaRPr lang="en-US" sz="2800" dirty="0"/>
            </a:p>
          </p:txBody>
        </p:sp>
      </p:grpSp>
    </p:spTree>
    <p:extLst>
      <p:ext uri="{BB962C8B-B14F-4D97-AF65-F5344CB8AC3E}">
        <p14:creationId xmlns:p14="http://schemas.microsoft.com/office/powerpoint/2010/main" val="17173831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62164" y="1473797"/>
            <a:ext cx="5351930" cy="4889351"/>
            <a:chOff x="6551407" y="1559858"/>
            <a:chExt cx="5351930" cy="4889351"/>
          </a:xfrm>
        </p:grpSpPr>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307" t="38431" r="42712" b="44784"/>
            <a:stretch/>
          </p:blipFill>
          <p:spPr>
            <a:xfrm>
              <a:off x="7253343" y="1559858"/>
              <a:ext cx="3948058" cy="1151068"/>
            </a:xfrm>
            <a:prstGeom prst="rect">
              <a:avLst/>
            </a:prstGeom>
          </p:spPr>
        </p:pic>
        <p:pic>
          <p:nvPicPr>
            <p:cNvPr id="13" name="Picture 1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977" t="38431" r="4591" b="45124"/>
            <a:stretch/>
          </p:blipFill>
          <p:spPr>
            <a:xfrm>
              <a:off x="7393194" y="2724672"/>
              <a:ext cx="3668357" cy="1127760"/>
            </a:xfrm>
            <a:prstGeom prst="rect">
              <a:avLst/>
            </a:prstGeom>
          </p:spPr>
        </p:pic>
        <p:pic>
          <p:nvPicPr>
            <p:cNvPr id="14" name="Picture 1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876" t="55320" r="51666" b="26274"/>
            <a:stretch/>
          </p:blipFill>
          <p:spPr>
            <a:xfrm>
              <a:off x="7556351" y="3866178"/>
              <a:ext cx="3342042" cy="1262230"/>
            </a:xfrm>
            <a:prstGeom prst="rect">
              <a:avLst/>
            </a:prstGeom>
          </p:spPr>
        </p:pic>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9886" t="54667" r="1339" b="26274"/>
            <a:stretch/>
          </p:blipFill>
          <p:spPr>
            <a:xfrm>
              <a:off x="6551407" y="5142155"/>
              <a:ext cx="5351930" cy="1307054"/>
            </a:xfrm>
            <a:prstGeom prst="rect">
              <a:avLst/>
            </a:prstGeom>
          </p:spPr>
        </p:pic>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0033" t="14432" r="12908" b="1804"/>
          <a:stretch/>
        </p:blipFill>
        <p:spPr>
          <a:xfrm>
            <a:off x="398033" y="1420009"/>
            <a:ext cx="5926799" cy="5437991"/>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9" name="TextBox 8"/>
          <p:cNvSpPr txBox="1"/>
          <p:nvPr/>
        </p:nvSpPr>
        <p:spPr>
          <a:xfrm>
            <a:off x="8728551" y="6488668"/>
            <a:ext cx="3463449" cy="369332"/>
          </a:xfrm>
          <a:prstGeom prst="rect">
            <a:avLst/>
          </a:prstGeom>
          <a:noFill/>
        </p:spPr>
        <p:txBody>
          <a:bodyPr wrap="none" rtlCol="0">
            <a:spAutoFit/>
          </a:bodyPr>
          <a:lstStyle/>
          <a:p>
            <a:pPr algn="r"/>
            <a:r>
              <a:rPr lang="en-US" dirty="0" err="1" smtClean="0"/>
              <a:t>Brusatte</a:t>
            </a:r>
            <a:r>
              <a:rPr lang="en-US" dirty="0" smtClean="0"/>
              <a:t> </a:t>
            </a:r>
            <a:r>
              <a:rPr lang="en-US" i="1" dirty="0" smtClean="0"/>
              <a:t>et al</a:t>
            </a:r>
            <a:r>
              <a:rPr lang="en-US" dirty="0" smtClean="0"/>
              <a:t> 2014 </a:t>
            </a:r>
            <a:r>
              <a:rPr lang="en-US" i="1" dirty="0" smtClean="0"/>
              <a:t>Current Biology</a:t>
            </a:r>
            <a:endParaRPr lang="en-US" i="1" dirty="0"/>
          </a:p>
        </p:txBody>
      </p:sp>
    </p:spTree>
    <p:extLst>
      <p:ext uri="{BB962C8B-B14F-4D97-AF65-F5344CB8AC3E}">
        <p14:creationId xmlns:p14="http://schemas.microsoft.com/office/powerpoint/2010/main" val="9193033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062439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redux</a:t>
            </a:r>
          </a:p>
        </p:txBody>
      </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8168" y="1981260"/>
            <a:ext cx="7635664" cy="4175754"/>
          </a:xfrm>
          <a:prstGeom prst="rect">
            <a:avLst/>
          </a:prstGeom>
          <a:ln>
            <a:solidFill>
              <a:schemeClr val="tx1"/>
            </a:solidFill>
          </a:ln>
          <a:effectLst>
            <a:outerShdw blurRad="50800" dist="76200" dir="2700000" algn="tl" rotWithShape="0">
              <a:prstClr val="black">
                <a:alpha val="40000"/>
              </a:prstClr>
            </a:outerShdw>
          </a:effectLst>
        </p:spPr>
      </p:pic>
      <p:sp>
        <p:nvSpPr>
          <p:cNvPr id="2" name="Rectangle 1"/>
          <p:cNvSpPr/>
          <p:nvPr/>
        </p:nvSpPr>
        <p:spPr>
          <a:xfrm>
            <a:off x="2400194" y="1565910"/>
            <a:ext cx="7391612" cy="5120640"/>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600496" y="1569720"/>
            <a:ext cx="5024181" cy="5032313"/>
            <a:chOff x="3600496" y="1569720"/>
            <a:chExt cx="5024181" cy="5032313"/>
          </a:xfrm>
        </p:grpSpPr>
        <p:grpSp>
          <p:nvGrpSpPr>
            <p:cNvPr id="57" name="Group 56"/>
            <p:cNvGrpSpPr/>
            <p:nvPr/>
          </p:nvGrpSpPr>
          <p:grpSpPr>
            <a:xfrm>
              <a:off x="3600496" y="1569720"/>
              <a:ext cx="4600110" cy="4641191"/>
              <a:chOff x="3600496" y="1569720"/>
              <a:chExt cx="4600110" cy="4641191"/>
            </a:xfrm>
          </p:grpSpPr>
          <p:grpSp>
            <p:nvGrpSpPr>
              <p:cNvPr id="21" name="Group 20"/>
              <p:cNvGrpSpPr/>
              <p:nvPr/>
            </p:nvGrpSpPr>
            <p:grpSpPr>
              <a:xfrm>
                <a:off x="3979545" y="1978001"/>
                <a:ext cx="4182518" cy="4232910"/>
                <a:chOff x="3817620" y="1840230"/>
                <a:chExt cx="4427220" cy="4480560"/>
              </a:xfrm>
            </p:grpSpPr>
            <p:cxnSp>
              <p:nvCxnSpPr>
                <p:cNvPr id="6" name="Straight Connector 5"/>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6200000">
                <a:off x="3981882" y="1964236"/>
                <a:ext cx="4182518" cy="4232910"/>
                <a:chOff x="3817620" y="1840230"/>
                <a:chExt cx="4427220" cy="4480560"/>
              </a:xfrm>
            </p:grpSpPr>
            <p:cxnSp>
              <p:nvCxnSpPr>
                <p:cNvPr id="23" name="Straight Connector 22"/>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600496" y="1569720"/>
                <a:ext cx="4600110" cy="4625233"/>
                <a:chOff x="3600496" y="1569720"/>
                <a:chExt cx="4600110" cy="4625233"/>
              </a:xfrm>
            </p:grpSpPr>
            <p:sp>
              <p:nvSpPr>
                <p:cNvPr id="35" name="TextBox 34"/>
                <p:cNvSpPr txBox="1"/>
                <p:nvPr/>
              </p:nvSpPr>
              <p:spPr>
                <a:xfrm>
                  <a:off x="3616526" y="1954530"/>
                  <a:ext cx="362600" cy="461665"/>
                </a:xfrm>
                <a:prstGeom prst="rect">
                  <a:avLst/>
                </a:prstGeom>
                <a:noFill/>
              </p:spPr>
              <p:txBody>
                <a:bodyPr wrap="none" rtlCol="0">
                  <a:spAutoFit/>
                </a:bodyPr>
                <a:lstStyle/>
                <a:p>
                  <a:pPr algn="r"/>
                  <a:r>
                    <a:rPr lang="en-US" sz="2400" smtClean="0"/>
                    <a:t>A</a:t>
                  </a:r>
                  <a:endParaRPr lang="en-US" sz="2400"/>
                </a:p>
              </p:txBody>
            </p:sp>
            <p:sp>
              <p:nvSpPr>
                <p:cNvPr id="36" name="TextBox 35"/>
                <p:cNvSpPr txBox="1"/>
                <p:nvPr/>
              </p:nvSpPr>
              <p:spPr>
                <a:xfrm>
                  <a:off x="3616526" y="2374392"/>
                  <a:ext cx="362600" cy="461665"/>
                </a:xfrm>
                <a:prstGeom prst="rect">
                  <a:avLst/>
                </a:prstGeom>
                <a:noFill/>
              </p:spPr>
              <p:txBody>
                <a:bodyPr wrap="none" rtlCol="0">
                  <a:spAutoFit/>
                </a:bodyPr>
                <a:lstStyle/>
                <a:p>
                  <a:pPr algn="r"/>
                  <a:r>
                    <a:rPr lang="en-US" sz="2400" dirty="0" smtClean="0"/>
                    <a:t>B</a:t>
                  </a:r>
                  <a:endParaRPr lang="en-US" sz="2400" dirty="0"/>
                </a:p>
              </p:txBody>
            </p:sp>
            <p:sp>
              <p:nvSpPr>
                <p:cNvPr id="37" name="TextBox 36"/>
                <p:cNvSpPr txBox="1"/>
                <p:nvPr/>
              </p:nvSpPr>
              <p:spPr>
                <a:xfrm>
                  <a:off x="3630953" y="2794254"/>
                  <a:ext cx="348173" cy="461665"/>
                </a:xfrm>
                <a:prstGeom prst="rect">
                  <a:avLst/>
                </a:prstGeom>
                <a:noFill/>
              </p:spPr>
              <p:txBody>
                <a:bodyPr wrap="none" rtlCol="0">
                  <a:spAutoFit/>
                </a:bodyPr>
                <a:lstStyle/>
                <a:p>
                  <a:pPr algn="r"/>
                  <a:r>
                    <a:rPr lang="en-US" sz="2400" dirty="0"/>
                    <a:t>C</a:t>
                  </a:r>
                </a:p>
              </p:txBody>
            </p:sp>
            <p:sp>
              <p:nvSpPr>
                <p:cNvPr id="38" name="TextBox 37"/>
                <p:cNvSpPr txBox="1"/>
                <p:nvPr/>
              </p:nvSpPr>
              <p:spPr>
                <a:xfrm>
                  <a:off x="3605305" y="3214116"/>
                  <a:ext cx="373821" cy="461665"/>
                </a:xfrm>
                <a:prstGeom prst="rect">
                  <a:avLst/>
                </a:prstGeom>
                <a:noFill/>
              </p:spPr>
              <p:txBody>
                <a:bodyPr wrap="none" rtlCol="0">
                  <a:spAutoFit/>
                </a:bodyPr>
                <a:lstStyle/>
                <a:p>
                  <a:pPr algn="r"/>
                  <a:r>
                    <a:rPr lang="en-US" sz="2400" dirty="0"/>
                    <a:t>D</a:t>
                  </a:r>
                </a:p>
              </p:txBody>
            </p:sp>
            <p:sp>
              <p:nvSpPr>
                <p:cNvPr id="39" name="TextBox 38"/>
                <p:cNvSpPr txBox="1"/>
                <p:nvPr/>
              </p:nvSpPr>
              <p:spPr>
                <a:xfrm>
                  <a:off x="3643778" y="3633978"/>
                  <a:ext cx="335348" cy="461665"/>
                </a:xfrm>
                <a:prstGeom prst="rect">
                  <a:avLst/>
                </a:prstGeom>
                <a:noFill/>
              </p:spPr>
              <p:txBody>
                <a:bodyPr wrap="none" rtlCol="0">
                  <a:spAutoFit/>
                </a:bodyPr>
                <a:lstStyle/>
                <a:p>
                  <a:pPr algn="r"/>
                  <a:r>
                    <a:rPr lang="en-US" sz="2400" dirty="0" smtClean="0"/>
                    <a:t>E</a:t>
                  </a:r>
                  <a:endParaRPr lang="en-US" sz="2400" dirty="0"/>
                </a:p>
              </p:txBody>
            </p:sp>
            <p:sp>
              <p:nvSpPr>
                <p:cNvPr id="40" name="TextBox 39"/>
                <p:cNvSpPr txBox="1"/>
                <p:nvPr/>
              </p:nvSpPr>
              <p:spPr>
                <a:xfrm>
                  <a:off x="3653396" y="4053840"/>
                  <a:ext cx="325730" cy="461665"/>
                </a:xfrm>
                <a:prstGeom prst="rect">
                  <a:avLst/>
                </a:prstGeom>
                <a:noFill/>
              </p:spPr>
              <p:txBody>
                <a:bodyPr wrap="none" rtlCol="0">
                  <a:spAutoFit/>
                </a:bodyPr>
                <a:lstStyle/>
                <a:p>
                  <a:pPr algn="r"/>
                  <a:r>
                    <a:rPr lang="en-US" sz="2400" dirty="0" smtClean="0"/>
                    <a:t>F</a:t>
                  </a:r>
                  <a:endParaRPr lang="en-US" sz="2400" dirty="0"/>
                </a:p>
              </p:txBody>
            </p:sp>
            <p:sp>
              <p:nvSpPr>
                <p:cNvPr id="41" name="TextBox 40"/>
                <p:cNvSpPr txBox="1"/>
                <p:nvPr/>
              </p:nvSpPr>
              <p:spPr>
                <a:xfrm>
                  <a:off x="3600496" y="4473702"/>
                  <a:ext cx="378630" cy="461665"/>
                </a:xfrm>
                <a:prstGeom prst="rect">
                  <a:avLst/>
                </a:prstGeom>
                <a:noFill/>
              </p:spPr>
              <p:txBody>
                <a:bodyPr wrap="none" rtlCol="0">
                  <a:spAutoFit/>
                </a:bodyPr>
                <a:lstStyle/>
                <a:p>
                  <a:pPr algn="r"/>
                  <a:r>
                    <a:rPr lang="en-US" sz="2400" dirty="0" smtClean="0"/>
                    <a:t>G</a:t>
                  </a:r>
                  <a:endParaRPr lang="en-US" sz="2400" dirty="0"/>
                </a:p>
              </p:txBody>
            </p:sp>
            <p:sp>
              <p:nvSpPr>
                <p:cNvPr id="42" name="TextBox 41"/>
                <p:cNvSpPr txBox="1"/>
                <p:nvPr/>
              </p:nvSpPr>
              <p:spPr>
                <a:xfrm>
                  <a:off x="3602099" y="4893564"/>
                  <a:ext cx="377027" cy="461665"/>
                </a:xfrm>
                <a:prstGeom prst="rect">
                  <a:avLst/>
                </a:prstGeom>
                <a:noFill/>
              </p:spPr>
              <p:txBody>
                <a:bodyPr wrap="none" rtlCol="0">
                  <a:spAutoFit/>
                </a:bodyPr>
                <a:lstStyle/>
                <a:p>
                  <a:pPr algn="r"/>
                  <a:r>
                    <a:rPr lang="en-US" sz="2400" dirty="0" smtClean="0"/>
                    <a:t>H</a:t>
                  </a:r>
                  <a:endParaRPr lang="en-US" sz="2400" dirty="0"/>
                </a:p>
              </p:txBody>
            </p:sp>
            <p:sp>
              <p:nvSpPr>
                <p:cNvPr id="43" name="TextBox 42"/>
                <p:cNvSpPr txBox="1"/>
                <p:nvPr/>
              </p:nvSpPr>
              <p:spPr>
                <a:xfrm>
                  <a:off x="3717516" y="5313426"/>
                  <a:ext cx="261610" cy="461665"/>
                </a:xfrm>
                <a:prstGeom prst="rect">
                  <a:avLst/>
                </a:prstGeom>
                <a:noFill/>
              </p:spPr>
              <p:txBody>
                <a:bodyPr wrap="none" rtlCol="0">
                  <a:spAutoFit/>
                </a:bodyPr>
                <a:lstStyle/>
                <a:p>
                  <a:pPr algn="r"/>
                  <a:r>
                    <a:rPr lang="en-US" sz="2400" dirty="0" smtClean="0"/>
                    <a:t>I</a:t>
                  </a:r>
                  <a:endParaRPr lang="en-US" sz="2400" dirty="0"/>
                </a:p>
              </p:txBody>
            </p:sp>
            <p:sp>
              <p:nvSpPr>
                <p:cNvPr id="44" name="TextBox 43"/>
                <p:cNvSpPr txBox="1"/>
                <p:nvPr/>
              </p:nvSpPr>
              <p:spPr>
                <a:xfrm>
                  <a:off x="3696676" y="5733288"/>
                  <a:ext cx="282450" cy="461665"/>
                </a:xfrm>
                <a:prstGeom prst="rect">
                  <a:avLst/>
                </a:prstGeom>
                <a:noFill/>
              </p:spPr>
              <p:txBody>
                <a:bodyPr wrap="none" rtlCol="0">
                  <a:spAutoFit/>
                </a:bodyPr>
                <a:lstStyle/>
                <a:p>
                  <a:pPr algn="r"/>
                  <a:r>
                    <a:rPr lang="en-US" sz="2400" dirty="0" smtClean="0"/>
                    <a:t>J</a:t>
                  </a:r>
                  <a:endParaRPr lang="en-US" sz="2400" dirty="0"/>
                </a:p>
              </p:txBody>
            </p:sp>
            <p:sp>
              <p:nvSpPr>
                <p:cNvPr id="46" name="TextBox 45"/>
                <p:cNvSpPr txBox="1"/>
                <p:nvPr/>
              </p:nvSpPr>
              <p:spPr>
                <a:xfrm>
                  <a:off x="4031398" y="1569720"/>
                  <a:ext cx="340158" cy="461665"/>
                </a:xfrm>
                <a:prstGeom prst="rect">
                  <a:avLst/>
                </a:prstGeom>
                <a:noFill/>
              </p:spPr>
              <p:txBody>
                <a:bodyPr wrap="none" rtlCol="0">
                  <a:spAutoFit/>
                </a:bodyPr>
                <a:lstStyle/>
                <a:p>
                  <a:pPr algn="r"/>
                  <a:r>
                    <a:rPr lang="en-US" sz="2400" smtClean="0"/>
                    <a:t>1</a:t>
                  </a:r>
                  <a:endParaRPr lang="en-US" sz="2400" dirty="0"/>
                </a:p>
              </p:txBody>
            </p:sp>
            <p:sp>
              <p:nvSpPr>
                <p:cNvPr id="47" name="TextBox 46"/>
                <p:cNvSpPr txBox="1"/>
                <p:nvPr/>
              </p:nvSpPr>
              <p:spPr>
                <a:xfrm>
                  <a:off x="4448144" y="1569720"/>
                  <a:ext cx="340158" cy="461665"/>
                </a:xfrm>
                <a:prstGeom prst="rect">
                  <a:avLst/>
                </a:prstGeom>
                <a:noFill/>
              </p:spPr>
              <p:txBody>
                <a:bodyPr wrap="none" rtlCol="0">
                  <a:spAutoFit/>
                </a:bodyPr>
                <a:lstStyle/>
                <a:p>
                  <a:pPr algn="r"/>
                  <a:r>
                    <a:rPr lang="en-US" sz="2400" dirty="0"/>
                    <a:t>2</a:t>
                  </a:r>
                </a:p>
              </p:txBody>
            </p:sp>
            <p:sp>
              <p:nvSpPr>
                <p:cNvPr id="48" name="TextBox 47"/>
                <p:cNvSpPr txBox="1"/>
                <p:nvPr/>
              </p:nvSpPr>
              <p:spPr>
                <a:xfrm>
                  <a:off x="4864890" y="1569720"/>
                  <a:ext cx="340158" cy="461665"/>
                </a:xfrm>
                <a:prstGeom prst="rect">
                  <a:avLst/>
                </a:prstGeom>
                <a:noFill/>
              </p:spPr>
              <p:txBody>
                <a:bodyPr wrap="none" rtlCol="0">
                  <a:spAutoFit/>
                </a:bodyPr>
                <a:lstStyle/>
                <a:p>
                  <a:pPr algn="r"/>
                  <a:r>
                    <a:rPr lang="en-US" sz="2400" dirty="0"/>
                    <a:t>3</a:t>
                  </a:r>
                </a:p>
              </p:txBody>
            </p:sp>
            <p:sp>
              <p:nvSpPr>
                <p:cNvPr id="49" name="TextBox 48"/>
                <p:cNvSpPr txBox="1"/>
                <p:nvPr/>
              </p:nvSpPr>
              <p:spPr>
                <a:xfrm>
                  <a:off x="5281636" y="1569720"/>
                  <a:ext cx="340158" cy="461665"/>
                </a:xfrm>
                <a:prstGeom prst="rect">
                  <a:avLst/>
                </a:prstGeom>
                <a:noFill/>
              </p:spPr>
              <p:txBody>
                <a:bodyPr wrap="none" rtlCol="0">
                  <a:spAutoFit/>
                </a:bodyPr>
                <a:lstStyle/>
                <a:p>
                  <a:pPr algn="r"/>
                  <a:r>
                    <a:rPr lang="en-US" sz="2400" dirty="0"/>
                    <a:t>4</a:t>
                  </a:r>
                </a:p>
              </p:txBody>
            </p:sp>
            <p:sp>
              <p:nvSpPr>
                <p:cNvPr id="50" name="TextBox 49"/>
                <p:cNvSpPr txBox="1"/>
                <p:nvPr/>
              </p:nvSpPr>
              <p:spPr>
                <a:xfrm>
                  <a:off x="5698382" y="1569720"/>
                  <a:ext cx="340158" cy="461665"/>
                </a:xfrm>
                <a:prstGeom prst="rect">
                  <a:avLst/>
                </a:prstGeom>
                <a:noFill/>
              </p:spPr>
              <p:txBody>
                <a:bodyPr wrap="none" rtlCol="0">
                  <a:spAutoFit/>
                </a:bodyPr>
                <a:lstStyle/>
                <a:p>
                  <a:pPr algn="r"/>
                  <a:r>
                    <a:rPr lang="en-US" sz="2400" dirty="0"/>
                    <a:t>5</a:t>
                  </a:r>
                </a:p>
              </p:txBody>
            </p:sp>
            <p:sp>
              <p:nvSpPr>
                <p:cNvPr id="51" name="TextBox 50"/>
                <p:cNvSpPr txBox="1"/>
                <p:nvPr/>
              </p:nvSpPr>
              <p:spPr>
                <a:xfrm>
                  <a:off x="6115128" y="1569720"/>
                  <a:ext cx="340158" cy="461665"/>
                </a:xfrm>
                <a:prstGeom prst="rect">
                  <a:avLst/>
                </a:prstGeom>
                <a:noFill/>
              </p:spPr>
              <p:txBody>
                <a:bodyPr wrap="none" rtlCol="0">
                  <a:spAutoFit/>
                </a:bodyPr>
                <a:lstStyle/>
                <a:p>
                  <a:pPr algn="r"/>
                  <a:r>
                    <a:rPr lang="en-US" sz="2400" dirty="0"/>
                    <a:t>6</a:t>
                  </a:r>
                </a:p>
              </p:txBody>
            </p:sp>
            <p:sp>
              <p:nvSpPr>
                <p:cNvPr id="52" name="TextBox 51"/>
                <p:cNvSpPr txBox="1"/>
                <p:nvPr/>
              </p:nvSpPr>
              <p:spPr>
                <a:xfrm>
                  <a:off x="6531874" y="1569720"/>
                  <a:ext cx="340158" cy="461665"/>
                </a:xfrm>
                <a:prstGeom prst="rect">
                  <a:avLst/>
                </a:prstGeom>
                <a:noFill/>
              </p:spPr>
              <p:txBody>
                <a:bodyPr wrap="none" rtlCol="0">
                  <a:spAutoFit/>
                </a:bodyPr>
                <a:lstStyle/>
                <a:p>
                  <a:pPr algn="r"/>
                  <a:r>
                    <a:rPr lang="en-US" sz="2400" dirty="0"/>
                    <a:t>7</a:t>
                  </a:r>
                </a:p>
              </p:txBody>
            </p:sp>
            <p:sp>
              <p:nvSpPr>
                <p:cNvPr id="53" name="TextBox 52"/>
                <p:cNvSpPr txBox="1"/>
                <p:nvPr/>
              </p:nvSpPr>
              <p:spPr>
                <a:xfrm>
                  <a:off x="6948620" y="1569720"/>
                  <a:ext cx="340158" cy="461665"/>
                </a:xfrm>
                <a:prstGeom prst="rect">
                  <a:avLst/>
                </a:prstGeom>
                <a:noFill/>
              </p:spPr>
              <p:txBody>
                <a:bodyPr wrap="none" rtlCol="0">
                  <a:spAutoFit/>
                </a:bodyPr>
                <a:lstStyle/>
                <a:p>
                  <a:pPr algn="r"/>
                  <a:r>
                    <a:rPr lang="en-US" sz="2400" dirty="0"/>
                    <a:t>8</a:t>
                  </a:r>
                </a:p>
              </p:txBody>
            </p:sp>
            <p:sp>
              <p:nvSpPr>
                <p:cNvPr id="54" name="TextBox 53"/>
                <p:cNvSpPr txBox="1"/>
                <p:nvPr/>
              </p:nvSpPr>
              <p:spPr>
                <a:xfrm>
                  <a:off x="7365362" y="1569720"/>
                  <a:ext cx="340158" cy="461665"/>
                </a:xfrm>
                <a:prstGeom prst="rect">
                  <a:avLst/>
                </a:prstGeom>
                <a:noFill/>
              </p:spPr>
              <p:txBody>
                <a:bodyPr wrap="none" rtlCol="0">
                  <a:spAutoFit/>
                </a:bodyPr>
                <a:lstStyle/>
                <a:p>
                  <a:pPr algn="r"/>
                  <a:r>
                    <a:rPr lang="en-US" sz="2400"/>
                    <a:t>9</a:t>
                  </a:r>
                  <a:endParaRPr lang="en-US" sz="2400" dirty="0"/>
                </a:p>
              </p:txBody>
            </p:sp>
            <p:sp>
              <p:nvSpPr>
                <p:cNvPr id="55" name="TextBox 54"/>
                <p:cNvSpPr txBox="1"/>
                <p:nvPr/>
              </p:nvSpPr>
              <p:spPr>
                <a:xfrm>
                  <a:off x="7704956" y="1569720"/>
                  <a:ext cx="495650" cy="461665"/>
                </a:xfrm>
                <a:prstGeom prst="rect">
                  <a:avLst/>
                </a:prstGeom>
                <a:noFill/>
              </p:spPr>
              <p:txBody>
                <a:bodyPr wrap="none" rtlCol="0">
                  <a:spAutoFit/>
                </a:bodyPr>
                <a:lstStyle/>
                <a:p>
                  <a:pPr algn="r"/>
                  <a:r>
                    <a:rPr lang="en-US" sz="2400" smtClean="0"/>
                    <a:t>10</a:t>
                  </a:r>
                  <a:endParaRPr lang="en-US" sz="2400" dirty="0"/>
                </a:p>
              </p:txBody>
            </p:sp>
          </p:grpSp>
        </p:grpSp>
        <p:grpSp>
          <p:nvGrpSpPr>
            <p:cNvPr id="61" name="Group 60"/>
            <p:cNvGrpSpPr/>
            <p:nvPr/>
          </p:nvGrpSpPr>
          <p:grpSpPr>
            <a:xfrm>
              <a:off x="3966614" y="6140368"/>
              <a:ext cx="4218309" cy="461665"/>
              <a:chOff x="3966614" y="6140368"/>
              <a:chExt cx="4218309" cy="461665"/>
            </a:xfrm>
          </p:grpSpPr>
          <p:sp>
            <p:nvSpPr>
              <p:cNvPr id="58" name="Striped Right Arrow 57"/>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riped Right Arrow 58"/>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nvGrpSpPr>
            <p:cNvPr id="62" name="Group 61"/>
            <p:cNvGrpSpPr/>
            <p:nvPr/>
          </p:nvGrpSpPr>
          <p:grpSpPr>
            <a:xfrm rot="5400000">
              <a:off x="6284690" y="3870924"/>
              <a:ext cx="4218309" cy="461665"/>
              <a:chOff x="3966614" y="6140368"/>
              <a:chExt cx="4218309" cy="461665"/>
            </a:xfrm>
          </p:grpSpPr>
          <p:sp>
            <p:nvSpPr>
              <p:cNvPr id="63" name="Striped Right Arrow 62"/>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riped Right Arrow 63"/>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cxnSp>
        <p:nvCxnSpPr>
          <p:cNvPr id="68" name="Straight Connector 67"/>
          <p:cNvCxnSpPr/>
          <p:nvPr/>
        </p:nvCxnSpPr>
        <p:spPr>
          <a:xfrm flipV="1">
            <a:off x="4397797" y="1387910"/>
            <a:ext cx="2246399" cy="101977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816049" y="1387910"/>
            <a:ext cx="7287903" cy="102828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97797" y="2825935"/>
            <a:ext cx="2273931"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16049" y="2825935"/>
            <a:ext cx="7287903"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96849" y="2407683"/>
            <a:ext cx="429682" cy="4182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988516" y="1433630"/>
            <a:ext cx="701121" cy="17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8224" y="1378646"/>
            <a:ext cx="5412255" cy="5415263"/>
          </a:xfrm>
          <a:prstGeom prst="rect">
            <a:avLst/>
          </a:prstGeom>
          <a:ln>
            <a:solidFill>
              <a:srgbClr val="C00000"/>
            </a:solidFill>
          </a:ln>
        </p:spPr>
      </p:pic>
    </p:spTree>
    <p:extLst>
      <p:ext uri="{BB962C8B-B14F-4D97-AF65-F5344CB8AC3E}">
        <p14:creationId xmlns:p14="http://schemas.microsoft.com/office/powerpoint/2010/main" val="13440499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35" y="2044853"/>
            <a:ext cx="5919671" cy="4213860"/>
          </a:xfrm>
          <a:prstGeom prst="rect">
            <a:avLst/>
          </a:prstGeom>
        </p:spPr>
      </p:pic>
      <p:sp>
        <p:nvSpPr>
          <p:cNvPr id="42" name="Left-Right Arrow 41"/>
          <p:cNvSpPr/>
          <p:nvPr/>
        </p:nvSpPr>
        <p:spPr>
          <a:xfrm rot="686022">
            <a:off x="1893231" y="3077587"/>
            <a:ext cx="2571078" cy="204396"/>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599203">
            <a:off x="2691160" y="2615007"/>
            <a:ext cx="1161023" cy="584775"/>
          </a:xfrm>
          <a:prstGeom prst="rect">
            <a:avLst/>
          </a:prstGeom>
          <a:noFill/>
        </p:spPr>
        <p:txBody>
          <a:bodyPr wrap="none" rtlCol="0">
            <a:spAutoFit/>
          </a:bodyPr>
          <a:lstStyle/>
          <a:p>
            <a:pPr algn="ctr"/>
            <a:r>
              <a:rPr lang="en-US" sz="3200" b="1" dirty="0" smtClean="0"/>
              <a:t>Strike</a:t>
            </a:r>
            <a:endParaRPr lang="en-US" sz="3200" b="1" dirty="0"/>
          </a:p>
        </p:txBody>
      </p:sp>
      <p:cxnSp>
        <p:nvCxnSpPr>
          <p:cNvPr id="50" name="Straight Connector 49"/>
          <p:cNvCxnSpPr/>
          <p:nvPr/>
        </p:nvCxnSpPr>
        <p:spPr>
          <a:xfrm flipH="1">
            <a:off x="2666836" y="3229870"/>
            <a:ext cx="501805" cy="10574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000000">
            <a:off x="2260007" y="3357885"/>
            <a:ext cx="763351" cy="584775"/>
          </a:xfrm>
          <a:prstGeom prst="rect">
            <a:avLst/>
          </a:prstGeom>
          <a:noFill/>
        </p:spPr>
        <p:txBody>
          <a:bodyPr wrap="none" rtlCol="0">
            <a:spAutoFit/>
          </a:bodyPr>
          <a:lstStyle/>
          <a:p>
            <a:pPr algn="ctr"/>
            <a:r>
              <a:rPr lang="en-US" sz="3200" b="1" smtClean="0"/>
              <a:t>Dip</a:t>
            </a:r>
            <a:endParaRPr lang="en-US" sz="3200" b="1"/>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548" y="2044853"/>
            <a:ext cx="5919671" cy="4213860"/>
          </a:xfrm>
          <a:prstGeom prst="rect">
            <a:avLst/>
          </a:prstGeom>
        </p:spPr>
      </p:pic>
      <p:grpSp>
        <p:nvGrpSpPr>
          <p:cNvPr id="77" name="Group 76"/>
          <p:cNvGrpSpPr/>
          <p:nvPr/>
        </p:nvGrpSpPr>
        <p:grpSpPr>
          <a:xfrm>
            <a:off x="6893855" y="2129062"/>
            <a:ext cx="3958386" cy="2795959"/>
            <a:chOff x="6893855" y="2129062"/>
            <a:chExt cx="3958386" cy="2795959"/>
          </a:xfrm>
        </p:grpSpPr>
        <p:cxnSp>
          <p:nvCxnSpPr>
            <p:cNvPr id="78" name="Straight Connector 77"/>
            <p:cNvCxnSpPr/>
            <p:nvPr/>
          </p:nvCxnSpPr>
          <p:spPr>
            <a:xfrm flipH="1">
              <a:off x="6906958" y="2732442"/>
              <a:ext cx="3538717" cy="13775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893855" y="2824777"/>
              <a:ext cx="3874550" cy="155937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412021" y="3087445"/>
              <a:ext cx="3440220" cy="135049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559041" y="2247711"/>
              <a:ext cx="2080032" cy="83973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412021" y="2318187"/>
              <a:ext cx="2574237" cy="103902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254475" y="2521861"/>
              <a:ext cx="2925845" cy="117266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7907305" y="3482398"/>
              <a:ext cx="2671176" cy="105335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8392161" y="3813843"/>
              <a:ext cx="1987460" cy="79360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596667" y="41371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7743227" y="21559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7875308" y="2129062"/>
              <a:ext cx="1099536" cy="4554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74845" y="4426074"/>
              <a:ext cx="1142569" cy="39786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9337040" y="4678751"/>
              <a:ext cx="687795" cy="24627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4" name="Left Arrow 93"/>
          <p:cNvSpPr/>
          <p:nvPr/>
        </p:nvSpPr>
        <p:spPr>
          <a:xfrm rot="20373325">
            <a:off x="7852768" y="3891629"/>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Left Arrow 94"/>
          <p:cNvSpPr/>
          <p:nvPr/>
        </p:nvSpPr>
        <p:spPr>
          <a:xfrm>
            <a:off x="7838754" y="3647517"/>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766744" y="3172678"/>
            <a:ext cx="1612942" cy="584775"/>
          </a:xfrm>
          <a:prstGeom prst="rect">
            <a:avLst/>
          </a:prstGeom>
          <a:noFill/>
        </p:spPr>
        <p:txBody>
          <a:bodyPr wrap="none" rtlCol="0">
            <a:spAutoFit/>
          </a:bodyPr>
          <a:lstStyle/>
          <a:p>
            <a:pPr algn="ctr"/>
            <a:r>
              <a:rPr lang="en-US" sz="3200" b="1" smtClean="0"/>
              <a:t>Azimuth</a:t>
            </a:r>
            <a:endParaRPr lang="en-US" sz="3200" b="1" dirty="0"/>
          </a:p>
        </p:txBody>
      </p:sp>
      <p:sp>
        <p:nvSpPr>
          <p:cNvPr id="97" name="TextBox 96"/>
          <p:cNvSpPr txBox="1"/>
          <p:nvPr/>
        </p:nvSpPr>
        <p:spPr>
          <a:xfrm rot="20119627">
            <a:off x="8015479" y="3879148"/>
            <a:ext cx="1339534" cy="584775"/>
          </a:xfrm>
          <a:prstGeom prst="rect">
            <a:avLst/>
          </a:prstGeom>
          <a:noFill/>
        </p:spPr>
        <p:txBody>
          <a:bodyPr wrap="none" rtlCol="0">
            <a:spAutoFit/>
          </a:bodyPr>
          <a:lstStyle/>
          <a:p>
            <a:pPr algn="ctr"/>
            <a:r>
              <a:rPr lang="en-US" sz="3200" b="1" smtClean="0"/>
              <a:t>Plunge</a:t>
            </a:r>
            <a:endParaRPr lang="en-US" sz="3200" b="1" dirty="0"/>
          </a:p>
        </p:txBody>
      </p:sp>
    </p:spTree>
    <p:extLst>
      <p:ext uri="{BB962C8B-B14F-4D97-AF65-F5344CB8AC3E}">
        <p14:creationId xmlns:p14="http://schemas.microsoft.com/office/powerpoint/2010/main" val="4303056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0" name="Rectangle 3"/>
          <p:cNvSpPr txBox="1">
            <a:spLocks noChangeArrowheads="1"/>
          </p:cNvSpPr>
          <p:nvPr/>
        </p:nvSpPr>
        <p:spPr>
          <a:xfrm>
            <a:off x="383691" y="2741930"/>
            <a:ext cx="11664874" cy="2765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
                <a:schemeClr val="tx1"/>
              </a:buClr>
              <a:buNone/>
            </a:pPr>
            <a:r>
              <a:rPr lang="en-GB" altLang="en-US" b="1" dirty="0" smtClean="0">
                <a:solidFill>
                  <a:srgbClr val="FF0000"/>
                </a:solidFill>
                <a:latin typeface="Calibri" charset="0"/>
                <a:ea typeface="Calibri" charset="0"/>
                <a:cs typeface="Calibri" charset="0"/>
              </a:rPr>
              <a:t>Relative values are diagnostic of specific 3D distributions</a:t>
            </a:r>
          </a:p>
          <a:p>
            <a:pPr marL="0" indent="0">
              <a:lnSpc>
                <a:spcPct val="100000"/>
              </a:lnSpc>
              <a:spcBef>
                <a:spcPts val="0"/>
              </a:spcBef>
              <a:buClr>
                <a:schemeClr val="tx1"/>
              </a:buClr>
              <a:buNone/>
            </a:pPr>
            <a:endParaRPr lang="en-GB" altLang="en-US" dirty="0" smtClean="0">
              <a:latin typeface="Calibri" charset="0"/>
              <a:ea typeface="Calibri" charset="0"/>
              <a:cs typeface="Calibri" charset="0"/>
            </a:endParaRP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R</a:t>
            </a:r>
            <a:r>
              <a:rPr lang="en-GB" altLang="en-US" dirty="0" smtClean="0">
                <a:latin typeface="Calibri" charset="0"/>
                <a:ea typeface="Calibri" charset="0"/>
                <a:cs typeface="Calibri" charset="0"/>
              </a:rPr>
              <a:t>andom (i.e., uniformly distributed)</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C</a:t>
            </a:r>
            <a:r>
              <a:rPr lang="en-GB" altLang="en-US" dirty="0" smtClean="0">
                <a:latin typeface="Calibri" charset="0"/>
                <a:ea typeface="Calibri" charset="0"/>
                <a:cs typeface="Calibri" charset="0"/>
              </a:rPr>
              <a:t>lustered about preferred value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E</a:t>
            </a:r>
            <a:r>
              <a:rPr lang="en-GB" altLang="en-US" dirty="0" smtClean="0">
                <a:latin typeface="Calibri" charset="0"/>
                <a:ea typeface="Calibri" charset="0"/>
                <a:cs typeface="Calibri" charset="0"/>
              </a:rPr>
              <a:t>venly distributed on great circle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S</a:t>
            </a:r>
            <a:r>
              <a:rPr lang="en-GB" altLang="en-US" dirty="0" smtClean="0">
                <a:latin typeface="Calibri" charset="0"/>
                <a:ea typeface="Calibri" charset="0"/>
                <a:cs typeface="Calibri" charset="0"/>
              </a:rPr>
              <a:t>cattered </a:t>
            </a:r>
            <a:r>
              <a:rPr lang="en-GB" altLang="en-US" dirty="0" smtClean="0"/>
              <a:t>on great circle but with preferred direction</a:t>
            </a:r>
            <a:endParaRPr lang="en-GB" altLang="en-US" dirty="0"/>
          </a:p>
        </p:txBody>
      </p:sp>
    </p:spTree>
    <p:extLst>
      <p:ext uri="{BB962C8B-B14F-4D97-AF65-F5344CB8AC3E}">
        <p14:creationId xmlns:p14="http://schemas.microsoft.com/office/powerpoint/2010/main" val="1200374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7450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83314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4"/>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5"/>
                <a:stretch>
                  <a:fillRect/>
                </a:stretch>
              </a:blipFill>
            </p:spPr>
            <p:txBody>
              <a:bodyPr/>
              <a:lstStyle/>
              <a:p>
                <a:r>
                  <a:rPr lang="en-US">
                    <a:noFill/>
                  </a:rPr>
                  <a:t> </a:t>
                </a:r>
              </a:p>
            </p:txBody>
          </p:sp>
        </mc:Fallback>
      </mc:AlternateContent>
      <p:sp>
        <p:nvSpPr>
          <p:cNvPr id="214" name="TextBox 213"/>
          <p:cNvSpPr txBox="1"/>
          <p:nvPr/>
        </p:nvSpPr>
        <p:spPr>
          <a:xfrm>
            <a:off x="634843" y="4969893"/>
            <a:ext cx="1611339" cy="584775"/>
          </a:xfrm>
          <a:prstGeom prst="rect">
            <a:avLst/>
          </a:prstGeom>
          <a:noFill/>
        </p:spPr>
        <p:txBody>
          <a:bodyPr wrap="none" rtlCol="0">
            <a:spAutoFit/>
          </a:bodyPr>
          <a:lstStyle/>
          <a:p>
            <a:r>
              <a:rPr lang="en-US" sz="3200" b="1" dirty="0" smtClean="0">
                <a:solidFill>
                  <a:srgbClr val="C00000"/>
                </a:solidFill>
              </a:rPr>
              <a:t>Random</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15" name="TextBox 214"/>
              <p:cNvSpPr txBox="1"/>
              <p:nvPr/>
            </p:nvSpPr>
            <p:spPr>
              <a:xfrm>
                <a:off x="1187738" y="5544054"/>
                <a:ext cx="3069558"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𝑹𝒂𝒏𝒅𝒐𝒎</m:t>
                      </m:r>
                      <m:r>
                        <a:rPr lang="en-GB" sz="2800" b="1" i="1" smtClean="0">
                          <a:latin typeface="Cambria Math" charset="0"/>
                          <a:ea typeface="Cambria Math" charset="0"/>
                          <a:cs typeface="Cambria Math" charset="0"/>
                        </a:rPr>
                        <m:t>=</m:t>
                      </m:r>
                      <m:f>
                        <m:fPr>
                          <m:ctrlPr>
                            <a:rPr lang="bg-BG" sz="2800" b="1" i="1" smtClean="0">
                              <a:latin typeface="Cambria Math" charset="0"/>
                              <a:ea typeface="Cambria Math" charset="0"/>
                              <a:cs typeface="Cambria Math" charset="0"/>
                            </a:rPr>
                          </m:ctrlPr>
                        </m:fPr>
                        <m:num>
                          <m:r>
                            <a:rPr lang="en-GB" sz="2800" b="1" i="1" smtClean="0">
                              <a:latin typeface="Cambria Math" charset="0"/>
                              <a:ea typeface="Cambria Math" charset="0"/>
                              <a:cs typeface="Cambria Math" charset="0"/>
                            </a:rPr>
                            <m:t>𝟑</m:t>
                          </m:r>
                          <m:d>
                            <m:dPr>
                              <m:ctrlPr>
                                <a:rPr lang="is-IS" sz="2800" b="1" i="1" smtClean="0">
                                  <a:latin typeface="Cambria Math" charset="0"/>
                                  <a:ea typeface="Cambria Math" charset="0"/>
                                  <a:cs typeface="Cambria Math" charset="0"/>
                                </a:rPr>
                              </m:ctrlPr>
                            </m:dPr>
                            <m:e>
                              <m:sSub>
                                <m:sSubPr>
                                  <m:ctrlPr>
                                    <a:rPr lang="en-US" sz="2800" b="1" i="1" smtClean="0">
                                      <a:latin typeface="Cambria Math" charset="0"/>
                                      <a:ea typeface="Cambria Math" charset="0"/>
                                      <a:cs typeface="Cambria Math" charset="0"/>
                                    </a:rPr>
                                  </m:ctrlPr>
                                </m:sSubPr>
                                <m:e>
                                  <m:r>
                                    <a:rPr lang="en-US" sz="2800" b="1" i="1" smtClean="0">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𝟑</m:t>
                                  </m:r>
                                </m:sub>
                              </m:sSub>
                            </m:e>
                          </m:d>
                        </m:num>
                        <m:den>
                          <m:r>
                            <a:rPr lang="en-GB" sz="2800" b="1" i="1" smtClean="0">
                              <a:latin typeface="Cambria Math" charset="0"/>
                              <a:ea typeface="Cambria Math" charset="0"/>
                              <a:cs typeface="Cambria Math" charset="0"/>
                            </a:rPr>
                            <m:t>𝑵</m:t>
                          </m:r>
                        </m:den>
                      </m:f>
                    </m:oMath>
                  </m:oMathPara>
                </a14:m>
                <a:endParaRPr lang="en-US" sz="2800" i="1" baseline="-25000" dirty="0"/>
              </a:p>
            </p:txBody>
          </p:sp>
        </mc:Choice>
        <mc:Fallback xmlns="">
          <p:sp>
            <p:nvSpPr>
              <p:cNvPr id="215" name="TextBox 214"/>
              <p:cNvSpPr txBox="1">
                <a:spLocks noRot="1" noChangeAspect="1" noMove="1" noResize="1" noEditPoints="1" noAdjustHandles="1" noChangeArrowheads="1" noChangeShapeType="1" noTextEdit="1"/>
              </p:cNvSpPr>
              <p:nvPr/>
            </p:nvSpPr>
            <p:spPr>
              <a:xfrm>
                <a:off x="1187738" y="5544054"/>
                <a:ext cx="3069558" cy="9257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80931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7" name="Group 16"/>
          <p:cNvGrpSpPr/>
          <p:nvPr/>
        </p:nvGrpSpPr>
        <p:grpSpPr>
          <a:xfrm>
            <a:off x="5041753" y="1568582"/>
            <a:ext cx="6583034" cy="5106216"/>
            <a:chOff x="3180679" y="1633128"/>
            <a:chExt cx="6583034" cy="5106216"/>
          </a:xfrm>
        </p:grpSpPr>
        <p:grpSp>
          <p:nvGrpSpPr>
            <p:cNvPr id="16" name="Group 15"/>
            <p:cNvGrpSpPr/>
            <p:nvPr/>
          </p:nvGrpSpPr>
          <p:grpSpPr>
            <a:xfrm>
              <a:off x="4044875" y="1911199"/>
              <a:ext cx="4711850" cy="4711850"/>
              <a:chOff x="4044875" y="1911199"/>
              <a:chExt cx="4711850" cy="4711850"/>
            </a:xfrm>
          </p:grpSpPr>
          <p:grpSp>
            <p:nvGrpSpPr>
              <p:cNvPr id="9" name="Group 8"/>
              <p:cNvGrpSpPr/>
              <p:nvPr/>
            </p:nvGrpSpPr>
            <p:grpSpPr>
              <a:xfrm>
                <a:off x="4044875" y="1911199"/>
                <a:ext cx="4711850" cy="4711850"/>
                <a:chOff x="4044875" y="1911199"/>
                <a:chExt cx="4711850" cy="4711850"/>
              </a:xfrm>
            </p:grpSpPr>
            <p:cxnSp>
              <p:nvCxnSpPr>
                <p:cNvPr id="7" name="Straight Connector 6"/>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12165" y="5811778"/>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163654" y="2952813"/>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399580" y="2544389"/>
                <a:ext cx="121774" cy="121774"/>
                <a:chOff x="6140374" y="3349931"/>
                <a:chExt cx="184225" cy="184225"/>
              </a:xfrm>
            </p:grpSpPr>
            <p:cxnSp>
              <p:nvCxnSpPr>
                <p:cNvPr id="90" name="Straight Connector 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6748092" y="5403357"/>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7219946" y="4586509"/>
                <a:ext cx="121774" cy="121774"/>
                <a:chOff x="6140374" y="3349931"/>
                <a:chExt cx="184225" cy="184225"/>
              </a:xfrm>
            </p:grpSpPr>
            <p:cxnSp>
              <p:nvCxnSpPr>
                <p:cNvPr id="96" name="Straight Connector 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7455873" y="4178085"/>
                <a:ext cx="121774" cy="121774"/>
                <a:chOff x="6140374" y="3349931"/>
                <a:chExt cx="184225" cy="184225"/>
              </a:xfrm>
            </p:grpSpPr>
            <p:cxnSp>
              <p:nvCxnSpPr>
                <p:cNvPr id="103" name="Straight Connector 10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7691800" y="3769661"/>
                <a:ext cx="121774" cy="121774"/>
                <a:chOff x="6140374" y="3349931"/>
                <a:chExt cx="184225" cy="184225"/>
              </a:xfrm>
            </p:grpSpPr>
            <p:cxnSp>
              <p:nvCxnSpPr>
                <p:cNvPr id="106" name="Straight Connector 10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7927727" y="3361237"/>
                <a:ext cx="121774" cy="121774"/>
                <a:chOff x="6140374" y="3349931"/>
                <a:chExt cx="184225" cy="184225"/>
              </a:xfrm>
            </p:grpSpPr>
            <p:cxnSp>
              <p:nvCxnSpPr>
                <p:cNvPr id="109" name="Straight Connector 10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6984019" y="4994933"/>
                <a:ext cx="121774" cy="121774"/>
                <a:chOff x="6140374" y="3349931"/>
                <a:chExt cx="184225" cy="184225"/>
              </a:xfrm>
            </p:grpSpPr>
            <p:cxnSp>
              <p:nvCxnSpPr>
                <p:cNvPr id="112" name="Straight Connector 11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rot="14400000">
                <a:off x="8208757" y="2265977"/>
                <a:ext cx="121774" cy="121774"/>
                <a:chOff x="6140374" y="3349931"/>
                <a:chExt cx="184225" cy="184225"/>
              </a:xfrm>
            </p:grpSpPr>
            <p:cxnSp>
              <p:nvCxnSpPr>
                <p:cNvPr id="168" name="Straight Connector 16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4400000">
                <a:off x="4907076" y="2265228"/>
                <a:ext cx="121774" cy="121774"/>
                <a:chOff x="6140374" y="3349931"/>
                <a:chExt cx="184225" cy="184225"/>
              </a:xfrm>
            </p:grpSpPr>
            <p:cxnSp>
              <p:nvCxnSpPr>
                <p:cNvPr id="166" name="Straight Connector 16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rot="14400000">
                <a:off x="4435408" y="2265122"/>
                <a:ext cx="121774" cy="121774"/>
                <a:chOff x="6140374" y="3349931"/>
                <a:chExt cx="184225" cy="184225"/>
              </a:xfrm>
            </p:grpSpPr>
            <p:cxnSp>
              <p:nvCxnSpPr>
                <p:cNvPr id="164" name="Straight Connector 16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rot="14400000">
                <a:off x="7737091" y="2265869"/>
                <a:ext cx="121774" cy="121774"/>
                <a:chOff x="6140374" y="3349931"/>
                <a:chExt cx="184225" cy="184225"/>
              </a:xfrm>
            </p:grpSpPr>
            <p:cxnSp>
              <p:nvCxnSpPr>
                <p:cNvPr id="162" name="Straight Connector 16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4400000">
                <a:off x="6793753" y="2265655"/>
                <a:ext cx="121774" cy="121774"/>
                <a:chOff x="6140374" y="3349931"/>
                <a:chExt cx="184225" cy="184225"/>
              </a:xfrm>
            </p:grpSpPr>
            <p:cxnSp>
              <p:nvCxnSpPr>
                <p:cNvPr id="160" name="Straight Connector 15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14400000">
                <a:off x="6322084" y="2265548"/>
                <a:ext cx="121774" cy="121774"/>
                <a:chOff x="6140374" y="3349931"/>
                <a:chExt cx="184225" cy="184225"/>
              </a:xfrm>
            </p:grpSpPr>
            <p:cxnSp>
              <p:nvCxnSpPr>
                <p:cNvPr id="158" name="Straight Connector 15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rot="14400000">
                <a:off x="5850414" y="2265442"/>
                <a:ext cx="121774" cy="121774"/>
                <a:chOff x="6140374" y="3349931"/>
                <a:chExt cx="184225" cy="184225"/>
              </a:xfrm>
            </p:grpSpPr>
            <p:cxnSp>
              <p:nvCxnSpPr>
                <p:cNvPr id="156" name="Straight Connector 15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rot="14400000">
                <a:off x="5378745" y="2265335"/>
                <a:ext cx="121774" cy="121774"/>
                <a:chOff x="6140374" y="3349931"/>
                <a:chExt cx="184225" cy="184225"/>
              </a:xfrm>
            </p:grpSpPr>
            <p:cxnSp>
              <p:nvCxnSpPr>
                <p:cNvPr id="154" name="Straight Connector 15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rot="14400000">
                <a:off x="7265422" y="2265762"/>
                <a:ext cx="121774" cy="121774"/>
                <a:chOff x="6140374" y="3349931"/>
                <a:chExt cx="184225" cy="184225"/>
              </a:xfrm>
            </p:grpSpPr>
            <p:cxnSp>
              <p:nvCxnSpPr>
                <p:cNvPr id="152" name="Straight Connector 15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7200000">
                <a:off x="4300592" y="2557362"/>
                <a:ext cx="121774" cy="121774"/>
                <a:chOff x="6140374" y="3349931"/>
                <a:chExt cx="184225" cy="184225"/>
              </a:xfrm>
            </p:grpSpPr>
            <p:cxnSp>
              <p:nvCxnSpPr>
                <p:cNvPr id="196" name="Straight Connector 1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rot="7200000">
                <a:off x="5950784" y="5417076"/>
                <a:ext cx="121774" cy="121774"/>
                <a:chOff x="6140374" y="3349931"/>
                <a:chExt cx="184225" cy="184225"/>
              </a:xfrm>
            </p:grpSpPr>
            <p:cxnSp>
              <p:nvCxnSpPr>
                <p:cNvPr id="194" name="Straight Connector 19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rot="7200000">
                <a:off x="6186527" y="5825605"/>
                <a:ext cx="121774" cy="121774"/>
                <a:chOff x="6140374" y="3349931"/>
                <a:chExt cx="184225" cy="184225"/>
              </a:xfrm>
            </p:grpSpPr>
            <p:cxnSp>
              <p:nvCxnSpPr>
                <p:cNvPr id="192" name="Straight Connector 19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200000">
                <a:off x="4536332" y="2965890"/>
                <a:ext cx="121774" cy="121774"/>
                <a:chOff x="6140374" y="3349931"/>
                <a:chExt cx="184225" cy="184225"/>
              </a:xfrm>
            </p:grpSpPr>
            <p:cxnSp>
              <p:nvCxnSpPr>
                <p:cNvPr id="190" name="Straight Connector 1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rot="7200000">
                <a:off x="5007816" y="3782952"/>
                <a:ext cx="121774" cy="121774"/>
                <a:chOff x="6140374" y="3349931"/>
                <a:chExt cx="184225" cy="184225"/>
              </a:xfrm>
            </p:grpSpPr>
            <p:cxnSp>
              <p:nvCxnSpPr>
                <p:cNvPr id="188" name="Straight Connector 18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rot="7200000">
                <a:off x="5243557" y="4191483"/>
                <a:ext cx="121774" cy="121774"/>
                <a:chOff x="6140374" y="3349931"/>
                <a:chExt cx="184225" cy="184225"/>
              </a:xfrm>
            </p:grpSpPr>
            <p:cxnSp>
              <p:nvCxnSpPr>
                <p:cNvPr id="186" name="Straight Connector 18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7200000">
                <a:off x="5479301" y="4600014"/>
                <a:ext cx="121774" cy="121774"/>
                <a:chOff x="6140374" y="3349931"/>
                <a:chExt cx="184225" cy="184225"/>
              </a:xfrm>
            </p:grpSpPr>
            <p:cxnSp>
              <p:nvCxnSpPr>
                <p:cNvPr id="184" name="Straight Connector 18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rot="7200000">
                <a:off x="5715042" y="5008545"/>
                <a:ext cx="121774" cy="121774"/>
                <a:chOff x="6140374" y="3349931"/>
                <a:chExt cx="184225" cy="184225"/>
              </a:xfrm>
            </p:grpSpPr>
            <p:cxnSp>
              <p:nvCxnSpPr>
                <p:cNvPr id="182" name="Straight Connector 18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rot="7200000">
                <a:off x="4772074" y="3374421"/>
                <a:ext cx="121774" cy="121774"/>
                <a:chOff x="6140374" y="3349931"/>
                <a:chExt cx="184225" cy="184225"/>
              </a:xfrm>
            </p:grpSpPr>
            <p:cxnSp>
              <p:nvCxnSpPr>
                <p:cNvPr id="180" name="Straight Connector 17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98" name="TextBox 197"/>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99" name="TextBox 198"/>
            <p:cNvSpPr txBox="1"/>
            <p:nvPr/>
          </p:nvSpPr>
          <p:spPr>
            <a:xfrm>
              <a:off x="3180679" y="1803696"/>
              <a:ext cx="964367" cy="523220"/>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200" name="TextBox 199"/>
            <p:cNvSpPr txBox="1"/>
            <p:nvPr/>
          </p:nvSpPr>
          <p:spPr>
            <a:xfrm>
              <a:off x="5699761" y="6216124"/>
              <a:ext cx="1433406" cy="523220"/>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201" name="TextBox 200"/>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202" name="TextBox 201"/>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1765" r="-4688"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203" name="TextBox 202"/>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1765" r="-4688" b="-34118"/>
                  </a:stretch>
                </a:blipFill>
              </p:spPr>
              <p:txBody>
                <a:bodyPr/>
                <a:lstStyle/>
                <a:p>
                  <a:r>
                    <a:rPr lang="en-US">
                      <a:noFill/>
                    </a:rPr>
                    <a:t> </a:t>
                  </a:r>
                </a:p>
              </p:txBody>
            </p:sp>
          </mc:Fallback>
        </mc:AlternateContent>
      </p:gr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7"/>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8"/>
                <a:stretch>
                  <a:fillRect/>
                </a:stretch>
              </a:blipFill>
            </p:spPr>
            <p:txBody>
              <a:bodyPr/>
              <a:lstStyle/>
              <a:p>
                <a:r>
                  <a:rPr lang="en-US">
                    <a:noFill/>
                  </a:rPr>
                  <a:t> </a:t>
                </a:r>
              </a:p>
            </p:txBody>
          </p:sp>
        </mc:Fallback>
      </mc:AlternateContent>
      <p:sp>
        <p:nvSpPr>
          <p:cNvPr id="214" name="TextBox 213"/>
          <p:cNvSpPr txBox="1"/>
          <p:nvPr/>
        </p:nvSpPr>
        <p:spPr>
          <a:xfrm>
            <a:off x="634843" y="4969893"/>
            <a:ext cx="1611339" cy="584775"/>
          </a:xfrm>
          <a:prstGeom prst="rect">
            <a:avLst/>
          </a:prstGeom>
          <a:noFill/>
        </p:spPr>
        <p:txBody>
          <a:bodyPr wrap="none" rtlCol="0">
            <a:spAutoFit/>
          </a:bodyPr>
          <a:lstStyle/>
          <a:p>
            <a:r>
              <a:rPr lang="en-US" sz="3200" b="1" dirty="0" smtClean="0">
                <a:solidFill>
                  <a:srgbClr val="C00000"/>
                </a:solidFill>
              </a:rPr>
              <a:t>Random</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15" name="TextBox 214"/>
              <p:cNvSpPr txBox="1"/>
              <p:nvPr/>
            </p:nvSpPr>
            <p:spPr>
              <a:xfrm>
                <a:off x="1187738" y="5544054"/>
                <a:ext cx="3069558"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𝑹𝒂𝒏𝒅𝒐𝒎</m:t>
                      </m:r>
                      <m:r>
                        <a:rPr lang="en-GB" sz="2800" b="1" i="1" smtClean="0">
                          <a:latin typeface="Cambria Math" charset="0"/>
                          <a:ea typeface="Cambria Math" charset="0"/>
                          <a:cs typeface="Cambria Math" charset="0"/>
                        </a:rPr>
                        <m:t>=</m:t>
                      </m:r>
                      <m:f>
                        <m:fPr>
                          <m:ctrlPr>
                            <a:rPr lang="bg-BG" sz="2800" b="1" i="1" smtClean="0">
                              <a:latin typeface="Cambria Math" charset="0"/>
                              <a:ea typeface="Cambria Math" charset="0"/>
                              <a:cs typeface="Cambria Math" charset="0"/>
                            </a:rPr>
                          </m:ctrlPr>
                        </m:fPr>
                        <m:num>
                          <m:r>
                            <a:rPr lang="en-GB" sz="2800" b="1" i="1" smtClean="0">
                              <a:latin typeface="Cambria Math" charset="0"/>
                              <a:ea typeface="Cambria Math" charset="0"/>
                              <a:cs typeface="Cambria Math" charset="0"/>
                            </a:rPr>
                            <m:t>𝟑</m:t>
                          </m:r>
                          <m:d>
                            <m:dPr>
                              <m:ctrlPr>
                                <a:rPr lang="is-IS" sz="2800" b="1" i="1" smtClean="0">
                                  <a:latin typeface="Cambria Math" charset="0"/>
                                  <a:ea typeface="Cambria Math" charset="0"/>
                                  <a:cs typeface="Cambria Math" charset="0"/>
                                </a:rPr>
                              </m:ctrlPr>
                            </m:dPr>
                            <m:e>
                              <m:sSub>
                                <m:sSubPr>
                                  <m:ctrlPr>
                                    <a:rPr lang="en-US" sz="2800" b="1" i="1" smtClean="0">
                                      <a:latin typeface="Cambria Math" charset="0"/>
                                      <a:ea typeface="Cambria Math" charset="0"/>
                                      <a:cs typeface="Cambria Math" charset="0"/>
                                    </a:rPr>
                                  </m:ctrlPr>
                                </m:sSubPr>
                                <m:e>
                                  <m:r>
                                    <a:rPr lang="en-US" sz="2800" b="1" i="1" smtClean="0">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𝟑</m:t>
                                  </m:r>
                                </m:sub>
                              </m:sSub>
                            </m:e>
                          </m:d>
                        </m:num>
                        <m:den>
                          <m:r>
                            <a:rPr lang="en-GB" sz="2800" b="1" i="1" smtClean="0">
                              <a:latin typeface="Cambria Math" charset="0"/>
                              <a:ea typeface="Cambria Math" charset="0"/>
                              <a:cs typeface="Cambria Math" charset="0"/>
                            </a:rPr>
                            <m:t>𝑵</m:t>
                          </m:r>
                        </m:den>
                      </m:f>
                    </m:oMath>
                  </m:oMathPara>
                </a14:m>
                <a:endParaRPr lang="en-US" sz="2800" i="1" baseline="-25000" dirty="0"/>
              </a:p>
            </p:txBody>
          </p:sp>
        </mc:Choice>
        <mc:Fallback xmlns="">
          <p:sp>
            <p:nvSpPr>
              <p:cNvPr id="215" name="TextBox 214"/>
              <p:cNvSpPr txBox="1">
                <a:spLocks noRot="1" noChangeAspect="1" noMove="1" noResize="1" noEditPoints="1" noAdjustHandles="1" noChangeArrowheads="1" noChangeShapeType="1" noTextEdit="1"/>
              </p:cNvSpPr>
              <p:nvPr/>
            </p:nvSpPr>
            <p:spPr>
              <a:xfrm>
                <a:off x="1187738" y="5544054"/>
                <a:ext cx="3069558" cy="925703"/>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24931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Tree>
    <p:extLst>
      <p:ext uri="{BB962C8B-B14F-4D97-AF65-F5344CB8AC3E}">
        <p14:creationId xmlns:p14="http://schemas.microsoft.com/office/powerpoint/2010/main" val="16173233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Tree>
    <p:extLst>
      <p:ext uri="{BB962C8B-B14F-4D97-AF65-F5344CB8AC3E}">
        <p14:creationId xmlns:p14="http://schemas.microsoft.com/office/powerpoint/2010/main" val="11510219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4"/>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
        <p:nvSpPr>
          <p:cNvPr id="100" name="TextBox 99"/>
          <p:cNvSpPr txBox="1"/>
          <p:nvPr/>
        </p:nvSpPr>
        <p:spPr>
          <a:xfrm>
            <a:off x="634843" y="5109747"/>
            <a:ext cx="3524426" cy="584775"/>
          </a:xfrm>
          <a:prstGeom prst="rect">
            <a:avLst/>
          </a:prstGeom>
          <a:noFill/>
        </p:spPr>
        <p:txBody>
          <a:bodyPr wrap="none" rtlCol="0">
            <a:spAutoFit/>
          </a:bodyPr>
          <a:lstStyle/>
          <a:p>
            <a:r>
              <a:rPr lang="en-US" sz="3200" b="1" dirty="0" smtClean="0">
                <a:solidFill>
                  <a:srgbClr val="C00000"/>
                </a:solidFill>
              </a:rPr>
              <a:t>Strength parameter</a:t>
            </a:r>
            <a:endParaRPr lang="en-US" sz="3200" b="1" dirty="0">
              <a:solidFill>
                <a:srgbClr val="C00000"/>
              </a:solidFill>
            </a:endParaRPr>
          </a:p>
        </p:txBody>
      </p:sp>
      <p:sp>
        <p:nvSpPr>
          <p:cNvPr id="101" name="TextBox 100"/>
          <p:cNvSpPr txBox="1"/>
          <p:nvPr/>
        </p:nvSpPr>
        <p:spPr>
          <a:xfrm>
            <a:off x="1187738" y="5683908"/>
            <a:ext cx="375424" cy="523220"/>
          </a:xfrm>
          <a:prstGeom prst="rect">
            <a:avLst/>
          </a:prstGeom>
          <a:noFill/>
        </p:spPr>
        <p:txBody>
          <a:bodyPr wrap="none" rtlCol="0">
            <a:spAutoFit/>
          </a:bodyPr>
          <a:lstStyle/>
          <a:p>
            <a:r>
              <a:rPr lang="en-US" sz="2800" i="1" smtClean="0"/>
              <a:t>C</a:t>
            </a:r>
            <a:endParaRPr lang="en-US" sz="2800" i="1" dirty="0"/>
          </a:p>
        </p:txBody>
      </p:sp>
    </p:spTree>
    <p:extLst>
      <p:ext uri="{BB962C8B-B14F-4D97-AF65-F5344CB8AC3E}">
        <p14:creationId xmlns:p14="http://schemas.microsoft.com/office/powerpoint/2010/main" val="19465909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23" name="Group 22"/>
          <p:cNvGrpSpPr/>
          <p:nvPr/>
        </p:nvGrpSpPr>
        <p:grpSpPr>
          <a:xfrm>
            <a:off x="5307818" y="1371597"/>
            <a:ext cx="6226204" cy="5328608"/>
            <a:chOff x="5716608" y="1425388"/>
            <a:chExt cx="6226204" cy="5328608"/>
          </a:xfrm>
        </p:grpSpPr>
        <p:grpSp>
          <p:nvGrpSpPr>
            <p:cNvPr id="19" name="Group 18"/>
            <p:cNvGrpSpPr/>
            <p:nvPr/>
          </p:nvGrpSpPr>
          <p:grpSpPr>
            <a:xfrm>
              <a:off x="7132319" y="2221454"/>
              <a:ext cx="3349216" cy="3313356"/>
              <a:chOff x="5626249" y="2597971"/>
              <a:chExt cx="3349216" cy="3313356"/>
            </a:xfrm>
          </p:grpSpPr>
          <p:grpSp>
            <p:nvGrpSpPr>
              <p:cNvPr id="6" name="Group 5"/>
              <p:cNvGrpSpPr/>
              <p:nvPr/>
            </p:nvGrpSpPr>
            <p:grpSpPr>
              <a:xfrm>
                <a:off x="5637007" y="2597971"/>
                <a:ext cx="3313356" cy="3313356"/>
                <a:chOff x="4464423" y="1920240"/>
                <a:chExt cx="3313356" cy="3313356"/>
              </a:xfrm>
            </p:grpSpPr>
            <p:cxnSp>
              <p:nvCxnSpPr>
                <p:cNvPr id="3" name="Straight Connector 2"/>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56" name="TextBox 55"/>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57" name="TextBox 56"/>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58" name="TextBox 57"/>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59" name="TextBox 58"/>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60" name="TextBox 59"/>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61" name="TextBox 60"/>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62" name="TextBox 61"/>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3" name="TextBox 62"/>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64" name="TextBox 63"/>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65" name="TextBox 64"/>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66" name="TextBox 65"/>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67" name="TextBox 66"/>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8" name="TextBox 67"/>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69" name="TextBox 68"/>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70" name="TextBox 69"/>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71" name="TextBox 70"/>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72" name="TextBox 71"/>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73" name="TextBox 72"/>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74" name="TextBox 73"/>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22" name="TextBox 21"/>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5"/>
                  <a:stretch>
                    <a:fillRect/>
                  </a:stretch>
                </a:blipFill>
              </p:spPr>
              <p:txBody>
                <a:bodyPr/>
                <a:lstStyle/>
                <a:p>
                  <a:r>
                    <a:rPr lang="en-US">
                      <a:noFill/>
                    </a:rPr>
                    <a:t> </a:t>
                  </a:r>
                </a:p>
              </p:txBody>
            </p:sp>
          </mc:Fallback>
        </mc:AlternateContent>
      </p:gr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6"/>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
        <p:nvSpPr>
          <p:cNvPr id="100" name="TextBox 99"/>
          <p:cNvSpPr txBox="1"/>
          <p:nvPr/>
        </p:nvSpPr>
        <p:spPr>
          <a:xfrm>
            <a:off x="634843" y="5109747"/>
            <a:ext cx="3524426" cy="584775"/>
          </a:xfrm>
          <a:prstGeom prst="rect">
            <a:avLst/>
          </a:prstGeom>
          <a:noFill/>
        </p:spPr>
        <p:txBody>
          <a:bodyPr wrap="none" rtlCol="0">
            <a:spAutoFit/>
          </a:bodyPr>
          <a:lstStyle/>
          <a:p>
            <a:r>
              <a:rPr lang="en-US" sz="3200" b="1" dirty="0" smtClean="0">
                <a:solidFill>
                  <a:srgbClr val="C00000"/>
                </a:solidFill>
              </a:rPr>
              <a:t>Strength parameter</a:t>
            </a:r>
            <a:endParaRPr lang="en-US" sz="3200" b="1" dirty="0">
              <a:solidFill>
                <a:srgbClr val="C00000"/>
              </a:solidFill>
            </a:endParaRPr>
          </a:p>
        </p:txBody>
      </p:sp>
      <p:sp>
        <p:nvSpPr>
          <p:cNvPr id="101" name="TextBox 100"/>
          <p:cNvSpPr txBox="1"/>
          <p:nvPr/>
        </p:nvSpPr>
        <p:spPr>
          <a:xfrm>
            <a:off x="1187738" y="5683908"/>
            <a:ext cx="375424" cy="523220"/>
          </a:xfrm>
          <a:prstGeom prst="rect">
            <a:avLst/>
          </a:prstGeom>
          <a:noFill/>
        </p:spPr>
        <p:txBody>
          <a:bodyPr wrap="none" rtlCol="0">
            <a:spAutoFit/>
          </a:bodyPr>
          <a:lstStyle/>
          <a:p>
            <a:r>
              <a:rPr lang="en-US" sz="2800" i="1" smtClean="0"/>
              <a:t>C</a:t>
            </a:r>
            <a:endParaRPr lang="en-US" sz="2800" i="1" dirty="0"/>
          </a:p>
        </p:txBody>
      </p:sp>
    </p:spTree>
    <p:extLst>
      <p:ext uri="{BB962C8B-B14F-4D97-AF65-F5344CB8AC3E}">
        <p14:creationId xmlns:p14="http://schemas.microsoft.com/office/powerpoint/2010/main" val="1994235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037"/>
          <a:stretch/>
        </p:blipFill>
        <p:spPr>
          <a:xfrm>
            <a:off x="959448" y="1392311"/>
            <a:ext cx="10273104" cy="5465688"/>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1840670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0475889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1209" t="16157" r="45065" b="14353"/>
          <a:stretch/>
        </p:blipFill>
        <p:spPr>
          <a:xfrm>
            <a:off x="382494" y="1735717"/>
            <a:ext cx="4797910" cy="4765637"/>
          </a:xfrm>
          <a:prstGeom prst="rect">
            <a:avLst/>
          </a:prstGeom>
          <a:ln>
            <a:solidFill>
              <a:schemeClr val="tx1"/>
            </a:solidFill>
          </a:ln>
        </p:spPr>
      </p:pic>
    </p:spTree>
    <p:extLst>
      <p:ext uri="{BB962C8B-B14F-4D97-AF65-F5344CB8AC3E}">
        <p14:creationId xmlns:p14="http://schemas.microsoft.com/office/powerpoint/2010/main" val="18883668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1209" t="16157" r="45065" b="14353"/>
          <a:stretch/>
        </p:blipFill>
        <p:spPr>
          <a:xfrm>
            <a:off x="382494" y="1735717"/>
            <a:ext cx="4797910" cy="4765637"/>
          </a:xfrm>
          <a:prstGeom prst="rect">
            <a:avLst/>
          </a:prstGeom>
          <a:ln>
            <a:solidFill>
              <a:schemeClr val="tx1"/>
            </a:solidFill>
          </a:ln>
        </p:spPr>
      </p:pic>
      <p:grpSp>
        <p:nvGrpSpPr>
          <p:cNvPr id="6" name="Group 5"/>
          <p:cNvGrpSpPr/>
          <p:nvPr/>
        </p:nvGrpSpPr>
        <p:grpSpPr>
          <a:xfrm>
            <a:off x="6766562" y="2849133"/>
            <a:ext cx="4701092" cy="2538805"/>
            <a:chOff x="6852621" y="2183802"/>
            <a:chExt cx="4701092" cy="2538805"/>
          </a:xfrm>
        </p:grpSpPr>
        <p:sp>
          <p:nvSpPr>
            <p:cNvPr id="3" name="Rectangle 2"/>
            <p:cNvSpPr/>
            <p:nvPr/>
          </p:nvSpPr>
          <p:spPr>
            <a:xfrm>
              <a:off x="6852621" y="2183802"/>
              <a:ext cx="4701092" cy="2538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a:xfrm>
              <a:off x="7015205" y="2321642"/>
              <a:ext cx="4397441" cy="2263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0"/>
                </a:spcBef>
                <a:buClr>
                  <a:schemeClr val="tx1"/>
                </a:buClr>
                <a:buNone/>
              </a:pPr>
              <a:r>
                <a:rPr lang="en-GB" altLang="en-US" sz="3200" dirty="0" smtClean="0"/>
                <a:t>Eigenvalues for fold axes:</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1</a:t>
              </a:r>
              <a:r>
                <a:rPr lang="en-GB" altLang="en-US" sz="3200" dirty="0" smtClean="0">
                  <a:latin typeface="Comic Sans MS" pitchFamily="66" charset="0"/>
                </a:rPr>
                <a:t> </a:t>
              </a:r>
              <a:r>
                <a:rPr lang="en-GB" altLang="en-US" sz="3200" dirty="0" smtClean="0">
                  <a:latin typeface="Calibri" charset="0"/>
                  <a:ea typeface="Calibri" charset="0"/>
                  <a:cs typeface="Calibri" charset="0"/>
                </a:rPr>
                <a:t>= 0.571</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2</a:t>
              </a:r>
              <a:r>
                <a:rPr lang="en-GB" altLang="en-US" sz="3200" dirty="0" smtClean="0">
                  <a:latin typeface="Comic Sans MS" pitchFamily="66" charset="0"/>
                </a:rPr>
                <a:t> </a:t>
              </a:r>
              <a:r>
                <a:rPr lang="en-GB" altLang="en-US" sz="3200" dirty="0" smtClean="0">
                  <a:latin typeface="Calibri" charset="0"/>
                  <a:ea typeface="Calibri" charset="0"/>
                  <a:cs typeface="Calibri" charset="0"/>
                </a:rPr>
                <a:t>= 0.409</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3</a:t>
              </a:r>
              <a:r>
                <a:rPr lang="en-GB" altLang="en-US" sz="3200" dirty="0" smtClean="0">
                  <a:latin typeface="Comic Sans MS" pitchFamily="66" charset="0"/>
                </a:rPr>
                <a:t> </a:t>
              </a:r>
              <a:r>
                <a:rPr lang="en-GB" altLang="en-US" sz="3200" dirty="0" smtClean="0">
                  <a:latin typeface="Calibri" charset="0"/>
                  <a:ea typeface="Calibri" charset="0"/>
                  <a:cs typeface="Calibri" charset="0"/>
                </a:rPr>
                <a:t>= 0.020</a:t>
              </a:r>
              <a:endParaRPr lang="en-GB" altLang="en-US" sz="3200" dirty="0">
                <a:solidFill>
                  <a:schemeClr val="bg1"/>
                </a:solidFill>
              </a:endParaRPr>
            </a:p>
          </p:txBody>
        </p:sp>
      </p:grpSp>
    </p:spTree>
    <p:extLst>
      <p:ext uri="{BB962C8B-B14F-4D97-AF65-F5344CB8AC3E}">
        <p14:creationId xmlns:p14="http://schemas.microsoft.com/office/powerpoint/2010/main" val="13486279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44" name="Group 143"/>
          <p:cNvGrpSpPr/>
          <p:nvPr/>
        </p:nvGrpSpPr>
        <p:grpSpPr>
          <a:xfrm>
            <a:off x="351419" y="1882748"/>
            <a:ext cx="5678927" cy="4404934"/>
            <a:chOff x="147023" y="1353429"/>
            <a:chExt cx="6583034" cy="5106216"/>
          </a:xfrm>
        </p:grpSpPr>
        <p:grpSp>
          <p:nvGrpSpPr>
            <p:cNvPr id="12" name="Group 11"/>
            <p:cNvGrpSpPr/>
            <p:nvPr/>
          </p:nvGrpSpPr>
          <p:grpSpPr>
            <a:xfrm>
              <a:off x="147023" y="1353429"/>
              <a:ext cx="6583034" cy="5106216"/>
              <a:chOff x="3180679" y="1633128"/>
              <a:chExt cx="6583034" cy="5106216"/>
            </a:xfrm>
          </p:grpSpPr>
          <p:grpSp>
            <p:nvGrpSpPr>
              <p:cNvPr id="13" name="Group 12"/>
              <p:cNvGrpSpPr/>
              <p:nvPr/>
            </p:nvGrpSpPr>
            <p:grpSpPr>
              <a:xfrm>
                <a:off x="4044875" y="1911199"/>
                <a:ext cx="4711850" cy="4711850"/>
                <a:chOff x="4044875" y="1911199"/>
                <a:chExt cx="4711850" cy="4711850"/>
              </a:xfrm>
            </p:grpSpPr>
            <p:grpSp>
              <p:nvGrpSpPr>
                <p:cNvPr id="20" name="Group 19"/>
                <p:cNvGrpSpPr/>
                <p:nvPr/>
              </p:nvGrpSpPr>
              <p:grpSpPr>
                <a:xfrm>
                  <a:off x="4044875" y="1911199"/>
                  <a:ext cx="4711850" cy="4711850"/>
                  <a:chOff x="4044875" y="1911199"/>
                  <a:chExt cx="4711850" cy="4711850"/>
                </a:xfrm>
              </p:grpSpPr>
              <p:cxnSp>
                <p:nvCxnSpPr>
                  <p:cNvPr id="103" name="Straight Connector 102"/>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12165" y="5811778"/>
                  <a:ext cx="121774" cy="121774"/>
                  <a:chOff x="6140374" y="3349931"/>
                  <a:chExt cx="184225" cy="184225"/>
                </a:xfrm>
              </p:grpSpPr>
              <p:cxnSp>
                <p:nvCxnSpPr>
                  <p:cNvPr id="101" name="Straight Connector 10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163654" y="2952813"/>
                  <a:ext cx="121774" cy="121774"/>
                  <a:chOff x="6140374" y="3349931"/>
                  <a:chExt cx="184225" cy="184225"/>
                </a:xfrm>
              </p:grpSpPr>
              <p:cxnSp>
                <p:nvCxnSpPr>
                  <p:cNvPr id="99" name="Straight Connector 9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8399580" y="2544389"/>
                  <a:ext cx="121774" cy="121774"/>
                  <a:chOff x="6140374" y="3349931"/>
                  <a:chExt cx="184225" cy="184225"/>
                </a:xfrm>
              </p:grpSpPr>
              <p:cxnSp>
                <p:nvCxnSpPr>
                  <p:cNvPr id="97" name="Straight Connector 9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48092" y="5403357"/>
                  <a:ext cx="121774" cy="121774"/>
                  <a:chOff x="6140374" y="3349931"/>
                  <a:chExt cx="184225" cy="184225"/>
                </a:xfrm>
              </p:grpSpPr>
              <p:cxnSp>
                <p:nvCxnSpPr>
                  <p:cNvPr id="95" name="Straight Connector 9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19946" y="4586509"/>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455873" y="4178085"/>
                  <a:ext cx="121774" cy="121774"/>
                  <a:chOff x="6140374" y="3349931"/>
                  <a:chExt cx="184225" cy="184225"/>
                </a:xfrm>
              </p:grpSpPr>
              <p:cxnSp>
                <p:nvCxnSpPr>
                  <p:cNvPr id="91" name="Straight Connector 9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91800" y="3769661"/>
                  <a:ext cx="121774" cy="121774"/>
                  <a:chOff x="6140374" y="3349931"/>
                  <a:chExt cx="184225" cy="184225"/>
                </a:xfrm>
              </p:grpSpPr>
              <p:cxnSp>
                <p:nvCxnSpPr>
                  <p:cNvPr id="89" name="Straight Connector 8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27727" y="3361237"/>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4019" y="4994933"/>
                  <a:ext cx="121774" cy="121774"/>
                  <a:chOff x="6140374" y="3349931"/>
                  <a:chExt cx="184225" cy="184225"/>
                </a:xfrm>
              </p:grpSpPr>
              <p:cxnSp>
                <p:nvCxnSpPr>
                  <p:cNvPr id="85" name="Straight Connector 8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4400000">
                  <a:off x="8208757" y="2265977"/>
                  <a:ext cx="121774" cy="121774"/>
                  <a:chOff x="6140374" y="3349931"/>
                  <a:chExt cx="184225" cy="184225"/>
                </a:xfrm>
              </p:grpSpPr>
              <p:cxnSp>
                <p:nvCxnSpPr>
                  <p:cNvPr id="83" name="Straight Connector 8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4400000">
                  <a:off x="4907076" y="2265228"/>
                  <a:ext cx="121774" cy="121774"/>
                  <a:chOff x="6140374" y="3349931"/>
                  <a:chExt cx="184225" cy="184225"/>
                </a:xfrm>
              </p:grpSpPr>
              <p:cxnSp>
                <p:nvCxnSpPr>
                  <p:cNvPr id="81" name="Straight Connector 8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4400000">
                  <a:off x="4435408" y="2265122"/>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4400000">
                  <a:off x="7737091" y="2265869"/>
                  <a:ext cx="121774" cy="121774"/>
                  <a:chOff x="6140374" y="3349931"/>
                  <a:chExt cx="184225" cy="184225"/>
                </a:xfrm>
              </p:grpSpPr>
              <p:cxnSp>
                <p:nvCxnSpPr>
                  <p:cNvPr id="77" name="Straight Connector 7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4400000">
                  <a:off x="6793753" y="2265655"/>
                  <a:ext cx="121774" cy="121774"/>
                  <a:chOff x="6140374" y="3349931"/>
                  <a:chExt cx="184225" cy="184225"/>
                </a:xfrm>
              </p:grpSpPr>
              <p:cxnSp>
                <p:nvCxnSpPr>
                  <p:cNvPr id="75" name="Straight Connector 7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4400000">
                  <a:off x="6322084" y="2265548"/>
                  <a:ext cx="121774" cy="121774"/>
                  <a:chOff x="6140374" y="3349931"/>
                  <a:chExt cx="184225" cy="184225"/>
                </a:xfrm>
              </p:grpSpPr>
              <p:cxnSp>
                <p:nvCxnSpPr>
                  <p:cNvPr id="73" name="Straight Connector 7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14400000">
                  <a:off x="5850414" y="2265442"/>
                  <a:ext cx="121774" cy="121774"/>
                  <a:chOff x="6140374" y="3349931"/>
                  <a:chExt cx="184225" cy="184225"/>
                </a:xfrm>
              </p:grpSpPr>
              <p:cxnSp>
                <p:nvCxnSpPr>
                  <p:cNvPr id="71" name="Straight Connector 7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rot="14400000">
                  <a:off x="5378745" y="2265335"/>
                  <a:ext cx="121774" cy="121774"/>
                  <a:chOff x="6140374" y="3349931"/>
                  <a:chExt cx="184225" cy="184225"/>
                </a:xfrm>
              </p:grpSpPr>
              <p:cxnSp>
                <p:nvCxnSpPr>
                  <p:cNvPr id="69" name="Straight Connector 6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14400000">
                  <a:off x="7265422" y="2265762"/>
                  <a:ext cx="121774" cy="121774"/>
                  <a:chOff x="6140374" y="3349931"/>
                  <a:chExt cx="184225" cy="184225"/>
                </a:xfrm>
              </p:grpSpPr>
              <p:cxnSp>
                <p:nvCxnSpPr>
                  <p:cNvPr id="67" name="Straight Connector 6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rot="7200000">
                  <a:off x="4300592" y="2557362"/>
                  <a:ext cx="121774" cy="121774"/>
                  <a:chOff x="6140374" y="3349931"/>
                  <a:chExt cx="184225" cy="184225"/>
                </a:xfrm>
              </p:grpSpPr>
              <p:cxnSp>
                <p:nvCxnSpPr>
                  <p:cNvPr id="65" name="Straight Connector 6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7200000">
                  <a:off x="5950784" y="5417076"/>
                  <a:ext cx="121774" cy="121774"/>
                  <a:chOff x="6140374" y="3349931"/>
                  <a:chExt cx="184225" cy="184225"/>
                </a:xfrm>
              </p:grpSpPr>
              <p:cxnSp>
                <p:nvCxnSpPr>
                  <p:cNvPr id="63" name="Straight Connector 6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7200000">
                  <a:off x="6186527" y="5825605"/>
                  <a:ext cx="121774" cy="121774"/>
                  <a:chOff x="6140374" y="3349931"/>
                  <a:chExt cx="184225" cy="184225"/>
                </a:xfrm>
              </p:grpSpPr>
              <p:cxnSp>
                <p:nvCxnSpPr>
                  <p:cNvPr id="61" name="Straight Connector 6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rot="7200000">
                  <a:off x="4536332" y="2965890"/>
                  <a:ext cx="121774" cy="121774"/>
                  <a:chOff x="6140374" y="3349931"/>
                  <a:chExt cx="184225" cy="184225"/>
                </a:xfrm>
              </p:grpSpPr>
              <p:cxnSp>
                <p:nvCxnSpPr>
                  <p:cNvPr id="59" name="Straight Connector 5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7200000">
                  <a:off x="5007816" y="3782952"/>
                  <a:ext cx="121774" cy="121774"/>
                  <a:chOff x="6140374" y="3349931"/>
                  <a:chExt cx="184225" cy="184225"/>
                </a:xfrm>
              </p:grpSpPr>
              <p:cxnSp>
                <p:nvCxnSpPr>
                  <p:cNvPr id="57" name="Straight Connector 5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rot="7200000">
                  <a:off x="5243557" y="4191483"/>
                  <a:ext cx="121774" cy="121774"/>
                  <a:chOff x="6140374" y="3349931"/>
                  <a:chExt cx="184225" cy="184225"/>
                </a:xfrm>
              </p:grpSpPr>
              <p:cxnSp>
                <p:nvCxnSpPr>
                  <p:cNvPr id="55" name="Straight Connector 5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7200000">
                  <a:off x="5479301" y="4600014"/>
                  <a:ext cx="121774" cy="121774"/>
                  <a:chOff x="6140374" y="3349931"/>
                  <a:chExt cx="184225" cy="184225"/>
                </a:xfrm>
              </p:grpSpPr>
              <p:cxnSp>
                <p:nvCxnSpPr>
                  <p:cNvPr id="53" name="Straight Connector 5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7200000">
                  <a:off x="5715042" y="5008545"/>
                  <a:ext cx="121774" cy="121774"/>
                  <a:chOff x="6140374" y="3349931"/>
                  <a:chExt cx="184225" cy="184225"/>
                </a:xfrm>
              </p:grpSpPr>
              <p:cxnSp>
                <p:nvCxnSpPr>
                  <p:cNvPr id="51" name="Straight Connector 5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7200000">
                  <a:off x="4772074" y="3374421"/>
                  <a:ext cx="121774" cy="121774"/>
                  <a:chOff x="6140374" y="3349931"/>
                  <a:chExt cx="184225" cy="184225"/>
                </a:xfrm>
              </p:grpSpPr>
              <p:cxnSp>
                <p:nvCxnSpPr>
                  <p:cNvPr id="49" name="Straight Connector 4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5" name="TextBox 14"/>
              <p:cNvSpPr txBox="1"/>
              <p:nvPr/>
            </p:nvSpPr>
            <p:spPr>
              <a:xfrm>
                <a:off x="3180679" y="1716401"/>
                <a:ext cx="964367" cy="523221"/>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16" name="TextBox 15"/>
              <p:cNvSpPr txBox="1"/>
              <p:nvPr/>
            </p:nvSpPr>
            <p:spPr>
              <a:xfrm>
                <a:off x="5674820" y="6216123"/>
                <a:ext cx="1433407" cy="523221"/>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2162" r="-12575" b="-5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2162" r="-13253" b="-54054"/>
                    </a:stretch>
                  </a:blipFill>
                </p:spPr>
                <p:txBody>
                  <a:bodyPr/>
                  <a:lstStyle/>
                  <a:p>
                    <a:r>
                      <a:rPr lang="en-US">
                        <a:noFill/>
                      </a:rPr>
                      <a:t> </a:t>
                    </a:r>
                  </a:p>
                </p:txBody>
              </p:sp>
            </mc:Fallback>
          </mc:AlternateContent>
        </p:grpSp>
        <p:sp>
          <p:nvSpPr>
            <p:cNvPr id="142" name="Oval 141"/>
            <p:cNvSpPr/>
            <p:nvPr/>
          </p:nvSpPr>
          <p:spPr>
            <a:xfrm>
              <a:off x="4841054" y="2151306"/>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4896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44" name="Group 143"/>
          <p:cNvGrpSpPr/>
          <p:nvPr/>
        </p:nvGrpSpPr>
        <p:grpSpPr>
          <a:xfrm>
            <a:off x="351419" y="1882748"/>
            <a:ext cx="5678927" cy="4404934"/>
            <a:chOff x="147023" y="1353429"/>
            <a:chExt cx="6583034" cy="5106216"/>
          </a:xfrm>
        </p:grpSpPr>
        <p:grpSp>
          <p:nvGrpSpPr>
            <p:cNvPr id="12" name="Group 11"/>
            <p:cNvGrpSpPr/>
            <p:nvPr/>
          </p:nvGrpSpPr>
          <p:grpSpPr>
            <a:xfrm>
              <a:off x="147023" y="1353429"/>
              <a:ext cx="6583034" cy="5106216"/>
              <a:chOff x="3180679" y="1633128"/>
              <a:chExt cx="6583034" cy="5106216"/>
            </a:xfrm>
          </p:grpSpPr>
          <p:grpSp>
            <p:nvGrpSpPr>
              <p:cNvPr id="13" name="Group 12"/>
              <p:cNvGrpSpPr/>
              <p:nvPr/>
            </p:nvGrpSpPr>
            <p:grpSpPr>
              <a:xfrm>
                <a:off x="4044875" y="1911199"/>
                <a:ext cx="4711850" cy="4711850"/>
                <a:chOff x="4044875" y="1911199"/>
                <a:chExt cx="4711850" cy="4711850"/>
              </a:xfrm>
            </p:grpSpPr>
            <p:grpSp>
              <p:nvGrpSpPr>
                <p:cNvPr id="20" name="Group 19"/>
                <p:cNvGrpSpPr/>
                <p:nvPr/>
              </p:nvGrpSpPr>
              <p:grpSpPr>
                <a:xfrm>
                  <a:off x="4044875" y="1911199"/>
                  <a:ext cx="4711850" cy="4711850"/>
                  <a:chOff x="4044875" y="1911199"/>
                  <a:chExt cx="4711850" cy="4711850"/>
                </a:xfrm>
              </p:grpSpPr>
              <p:cxnSp>
                <p:nvCxnSpPr>
                  <p:cNvPr id="103" name="Straight Connector 102"/>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12165" y="5811778"/>
                  <a:ext cx="121774" cy="121774"/>
                  <a:chOff x="6140374" y="3349931"/>
                  <a:chExt cx="184225" cy="184225"/>
                </a:xfrm>
              </p:grpSpPr>
              <p:cxnSp>
                <p:nvCxnSpPr>
                  <p:cNvPr id="101" name="Straight Connector 10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163654" y="2952813"/>
                  <a:ext cx="121774" cy="121774"/>
                  <a:chOff x="6140374" y="3349931"/>
                  <a:chExt cx="184225" cy="184225"/>
                </a:xfrm>
              </p:grpSpPr>
              <p:cxnSp>
                <p:nvCxnSpPr>
                  <p:cNvPr id="99" name="Straight Connector 9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8399580" y="2544389"/>
                  <a:ext cx="121774" cy="121774"/>
                  <a:chOff x="6140374" y="3349931"/>
                  <a:chExt cx="184225" cy="184225"/>
                </a:xfrm>
              </p:grpSpPr>
              <p:cxnSp>
                <p:nvCxnSpPr>
                  <p:cNvPr id="97" name="Straight Connector 9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48092" y="5403357"/>
                  <a:ext cx="121774" cy="121774"/>
                  <a:chOff x="6140374" y="3349931"/>
                  <a:chExt cx="184225" cy="184225"/>
                </a:xfrm>
              </p:grpSpPr>
              <p:cxnSp>
                <p:nvCxnSpPr>
                  <p:cNvPr id="95" name="Straight Connector 9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19946" y="4586509"/>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455873" y="4178085"/>
                  <a:ext cx="121774" cy="121774"/>
                  <a:chOff x="6140374" y="3349931"/>
                  <a:chExt cx="184225" cy="184225"/>
                </a:xfrm>
              </p:grpSpPr>
              <p:cxnSp>
                <p:nvCxnSpPr>
                  <p:cNvPr id="91" name="Straight Connector 9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91800" y="3769661"/>
                  <a:ext cx="121774" cy="121774"/>
                  <a:chOff x="6140374" y="3349931"/>
                  <a:chExt cx="184225" cy="184225"/>
                </a:xfrm>
              </p:grpSpPr>
              <p:cxnSp>
                <p:nvCxnSpPr>
                  <p:cNvPr id="89" name="Straight Connector 8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27727" y="3361237"/>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4019" y="4994933"/>
                  <a:ext cx="121774" cy="121774"/>
                  <a:chOff x="6140374" y="3349931"/>
                  <a:chExt cx="184225" cy="184225"/>
                </a:xfrm>
              </p:grpSpPr>
              <p:cxnSp>
                <p:nvCxnSpPr>
                  <p:cNvPr id="85" name="Straight Connector 8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4400000">
                  <a:off x="8208757" y="2265977"/>
                  <a:ext cx="121774" cy="121774"/>
                  <a:chOff x="6140374" y="3349931"/>
                  <a:chExt cx="184225" cy="184225"/>
                </a:xfrm>
              </p:grpSpPr>
              <p:cxnSp>
                <p:nvCxnSpPr>
                  <p:cNvPr id="83" name="Straight Connector 8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4400000">
                  <a:off x="4907076" y="2265228"/>
                  <a:ext cx="121774" cy="121774"/>
                  <a:chOff x="6140374" y="3349931"/>
                  <a:chExt cx="184225" cy="184225"/>
                </a:xfrm>
              </p:grpSpPr>
              <p:cxnSp>
                <p:nvCxnSpPr>
                  <p:cNvPr id="81" name="Straight Connector 8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4400000">
                  <a:off x="4435408" y="2265122"/>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4400000">
                  <a:off x="7737091" y="2265869"/>
                  <a:ext cx="121774" cy="121774"/>
                  <a:chOff x="6140374" y="3349931"/>
                  <a:chExt cx="184225" cy="184225"/>
                </a:xfrm>
              </p:grpSpPr>
              <p:cxnSp>
                <p:nvCxnSpPr>
                  <p:cNvPr id="77" name="Straight Connector 7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4400000">
                  <a:off x="6793753" y="2265655"/>
                  <a:ext cx="121774" cy="121774"/>
                  <a:chOff x="6140374" y="3349931"/>
                  <a:chExt cx="184225" cy="184225"/>
                </a:xfrm>
              </p:grpSpPr>
              <p:cxnSp>
                <p:nvCxnSpPr>
                  <p:cNvPr id="75" name="Straight Connector 7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4400000">
                  <a:off x="6322084" y="2265548"/>
                  <a:ext cx="121774" cy="121774"/>
                  <a:chOff x="6140374" y="3349931"/>
                  <a:chExt cx="184225" cy="184225"/>
                </a:xfrm>
              </p:grpSpPr>
              <p:cxnSp>
                <p:nvCxnSpPr>
                  <p:cNvPr id="73" name="Straight Connector 7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14400000">
                  <a:off x="5850414" y="2265442"/>
                  <a:ext cx="121774" cy="121774"/>
                  <a:chOff x="6140374" y="3349931"/>
                  <a:chExt cx="184225" cy="184225"/>
                </a:xfrm>
              </p:grpSpPr>
              <p:cxnSp>
                <p:nvCxnSpPr>
                  <p:cNvPr id="71" name="Straight Connector 7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rot="14400000">
                  <a:off x="5378745" y="2265335"/>
                  <a:ext cx="121774" cy="121774"/>
                  <a:chOff x="6140374" y="3349931"/>
                  <a:chExt cx="184225" cy="184225"/>
                </a:xfrm>
              </p:grpSpPr>
              <p:cxnSp>
                <p:nvCxnSpPr>
                  <p:cNvPr id="69" name="Straight Connector 6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14400000">
                  <a:off x="7265422" y="2265762"/>
                  <a:ext cx="121774" cy="121774"/>
                  <a:chOff x="6140374" y="3349931"/>
                  <a:chExt cx="184225" cy="184225"/>
                </a:xfrm>
              </p:grpSpPr>
              <p:cxnSp>
                <p:nvCxnSpPr>
                  <p:cNvPr id="67" name="Straight Connector 6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rot="7200000">
                  <a:off x="4300592" y="2557362"/>
                  <a:ext cx="121774" cy="121774"/>
                  <a:chOff x="6140374" y="3349931"/>
                  <a:chExt cx="184225" cy="184225"/>
                </a:xfrm>
              </p:grpSpPr>
              <p:cxnSp>
                <p:nvCxnSpPr>
                  <p:cNvPr id="65" name="Straight Connector 6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7200000">
                  <a:off x="5950784" y="5417076"/>
                  <a:ext cx="121774" cy="121774"/>
                  <a:chOff x="6140374" y="3349931"/>
                  <a:chExt cx="184225" cy="184225"/>
                </a:xfrm>
              </p:grpSpPr>
              <p:cxnSp>
                <p:nvCxnSpPr>
                  <p:cNvPr id="63" name="Straight Connector 6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7200000">
                  <a:off x="6186527" y="5825605"/>
                  <a:ext cx="121774" cy="121774"/>
                  <a:chOff x="6140374" y="3349931"/>
                  <a:chExt cx="184225" cy="184225"/>
                </a:xfrm>
              </p:grpSpPr>
              <p:cxnSp>
                <p:nvCxnSpPr>
                  <p:cNvPr id="61" name="Straight Connector 6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rot="7200000">
                  <a:off x="4536332" y="2965890"/>
                  <a:ext cx="121774" cy="121774"/>
                  <a:chOff x="6140374" y="3349931"/>
                  <a:chExt cx="184225" cy="184225"/>
                </a:xfrm>
              </p:grpSpPr>
              <p:cxnSp>
                <p:nvCxnSpPr>
                  <p:cNvPr id="59" name="Straight Connector 5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7200000">
                  <a:off x="5007816" y="3782952"/>
                  <a:ext cx="121774" cy="121774"/>
                  <a:chOff x="6140374" y="3349931"/>
                  <a:chExt cx="184225" cy="184225"/>
                </a:xfrm>
              </p:grpSpPr>
              <p:cxnSp>
                <p:nvCxnSpPr>
                  <p:cNvPr id="57" name="Straight Connector 5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rot="7200000">
                  <a:off x="5243557" y="4191483"/>
                  <a:ext cx="121774" cy="121774"/>
                  <a:chOff x="6140374" y="3349931"/>
                  <a:chExt cx="184225" cy="184225"/>
                </a:xfrm>
              </p:grpSpPr>
              <p:cxnSp>
                <p:nvCxnSpPr>
                  <p:cNvPr id="55" name="Straight Connector 5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7200000">
                  <a:off x="5479301" y="4600014"/>
                  <a:ext cx="121774" cy="121774"/>
                  <a:chOff x="6140374" y="3349931"/>
                  <a:chExt cx="184225" cy="184225"/>
                </a:xfrm>
              </p:grpSpPr>
              <p:cxnSp>
                <p:nvCxnSpPr>
                  <p:cNvPr id="53" name="Straight Connector 5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7200000">
                  <a:off x="5715042" y="5008545"/>
                  <a:ext cx="121774" cy="121774"/>
                  <a:chOff x="6140374" y="3349931"/>
                  <a:chExt cx="184225" cy="184225"/>
                </a:xfrm>
              </p:grpSpPr>
              <p:cxnSp>
                <p:nvCxnSpPr>
                  <p:cNvPr id="51" name="Straight Connector 5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7200000">
                  <a:off x="4772074" y="3374421"/>
                  <a:ext cx="121774" cy="121774"/>
                  <a:chOff x="6140374" y="3349931"/>
                  <a:chExt cx="184225" cy="184225"/>
                </a:xfrm>
              </p:grpSpPr>
              <p:cxnSp>
                <p:nvCxnSpPr>
                  <p:cNvPr id="49" name="Straight Connector 4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5" name="TextBox 14"/>
              <p:cNvSpPr txBox="1"/>
              <p:nvPr/>
            </p:nvSpPr>
            <p:spPr>
              <a:xfrm>
                <a:off x="3180679" y="1716401"/>
                <a:ext cx="964367" cy="523221"/>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16" name="TextBox 15"/>
              <p:cNvSpPr txBox="1"/>
              <p:nvPr/>
            </p:nvSpPr>
            <p:spPr>
              <a:xfrm>
                <a:off x="5674820" y="6216123"/>
                <a:ext cx="1433407" cy="523221"/>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2162" r="-12575" b="-5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2162" r="-13253" b="-54054"/>
                    </a:stretch>
                  </a:blipFill>
                </p:spPr>
                <p:txBody>
                  <a:bodyPr/>
                  <a:lstStyle/>
                  <a:p>
                    <a:r>
                      <a:rPr lang="en-US">
                        <a:noFill/>
                      </a:rPr>
                      <a:t> </a:t>
                    </a:r>
                  </a:p>
                </p:txBody>
              </p:sp>
            </mc:Fallback>
          </mc:AlternateContent>
        </p:grpSp>
        <p:sp>
          <p:nvSpPr>
            <p:cNvPr id="142" name="Oval 141"/>
            <p:cNvSpPr/>
            <p:nvPr/>
          </p:nvSpPr>
          <p:spPr>
            <a:xfrm>
              <a:off x="4841054" y="2151306"/>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434364" y="1672811"/>
            <a:ext cx="5637540" cy="4824808"/>
            <a:chOff x="5845700" y="1436143"/>
            <a:chExt cx="6226204" cy="5328608"/>
          </a:xfrm>
        </p:grpSpPr>
        <p:grpSp>
          <p:nvGrpSpPr>
            <p:cNvPr id="106" name="Group 105"/>
            <p:cNvGrpSpPr/>
            <p:nvPr/>
          </p:nvGrpSpPr>
          <p:grpSpPr>
            <a:xfrm>
              <a:off x="5845700" y="1436143"/>
              <a:ext cx="6226204" cy="5328608"/>
              <a:chOff x="5716608" y="1425388"/>
              <a:chExt cx="6226204" cy="5328608"/>
            </a:xfrm>
          </p:grpSpPr>
          <p:grpSp>
            <p:nvGrpSpPr>
              <p:cNvPr id="107" name="Group 106"/>
              <p:cNvGrpSpPr/>
              <p:nvPr/>
            </p:nvGrpSpPr>
            <p:grpSpPr>
              <a:xfrm>
                <a:off x="7132319" y="2221454"/>
                <a:ext cx="3349216" cy="3313356"/>
                <a:chOff x="5626249" y="2597971"/>
                <a:chExt cx="3349216" cy="3313356"/>
              </a:xfrm>
            </p:grpSpPr>
            <p:grpSp>
              <p:nvGrpSpPr>
                <p:cNvPr id="130" name="Group 129"/>
                <p:cNvGrpSpPr/>
                <p:nvPr/>
              </p:nvGrpSpPr>
              <p:grpSpPr>
                <a:xfrm>
                  <a:off x="5637007" y="2597971"/>
                  <a:ext cx="3313356" cy="3313356"/>
                  <a:chOff x="4464423" y="1920240"/>
                  <a:chExt cx="3313356" cy="3313356"/>
                </a:xfrm>
              </p:grpSpPr>
              <p:cxnSp>
                <p:nvCxnSpPr>
                  <p:cNvPr id="140" name="Straight Connector 139"/>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109" name="TextBox 108"/>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110" name="TextBox 109"/>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111" name="TextBox 110"/>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112" name="TextBox 111"/>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113" name="TextBox 112"/>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114" name="TextBox 113"/>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115" name="TextBox 114"/>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16" name="TextBox 115"/>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117" name="TextBox 116"/>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18" name="TextBox 117"/>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19" name="TextBox 118"/>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0" name="TextBox 119"/>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21" name="TextBox 120"/>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122" name="TextBox 121"/>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23" name="TextBox 122"/>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24" name="TextBox 123"/>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5" name="TextBox 124"/>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126" name="TextBox 125"/>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127" name="TextBox 126"/>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128" name="TextBox 127"/>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7"/>
                    <a:stretch>
                      <a:fillRect l="-3911" b="-9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8"/>
                    <a:stretch>
                      <a:fillRect l="-3911" b="-9774"/>
                    </a:stretch>
                  </a:blipFill>
                </p:spPr>
                <p:txBody>
                  <a:bodyPr/>
                  <a:lstStyle/>
                  <a:p>
                    <a:r>
                      <a:rPr lang="en-US">
                        <a:noFill/>
                      </a:rPr>
                      <a:t> </a:t>
                    </a:r>
                  </a:p>
                </p:txBody>
              </p:sp>
            </mc:Fallback>
          </mc:AlternateContent>
        </p:grpSp>
        <p:sp>
          <p:nvSpPr>
            <p:cNvPr id="143" name="Oval 142"/>
            <p:cNvSpPr/>
            <p:nvPr/>
          </p:nvSpPr>
          <p:spPr>
            <a:xfrm>
              <a:off x="9221200" y="5208273"/>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43382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Almost done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9893595" y="6396335"/>
            <a:ext cx="2298405" cy="461665"/>
          </a:xfrm>
          <a:prstGeom prst="rect">
            <a:avLst/>
          </a:prstGeom>
          <a:noFill/>
        </p:spPr>
        <p:txBody>
          <a:bodyPr wrap="square" rtlCol="0">
            <a:spAutoFit/>
          </a:bodyPr>
          <a:lstStyle/>
          <a:p>
            <a:pPr algn="r"/>
            <a:r>
              <a:rPr lang="en-US" sz="2400" dirty="0" smtClean="0"/>
              <a:t>Source: </a:t>
            </a:r>
            <a:r>
              <a:rPr lang="en-US" sz="2400" dirty="0" err="1" smtClean="0"/>
              <a:t>xkcd</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35" y="2154187"/>
            <a:ext cx="9301331" cy="3748902"/>
          </a:xfrm>
          <a:prstGeom prst="rect">
            <a:avLst/>
          </a:prstGeom>
        </p:spPr>
      </p:pic>
    </p:spTree>
    <p:extLst>
      <p:ext uri="{BB962C8B-B14F-4D97-AF65-F5344CB8AC3E}">
        <p14:creationId xmlns:p14="http://schemas.microsoft.com/office/powerpoint/2010/main" val="543192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493" y="1371511"/>
            <a:ext cx="10072741" cy="5346635"/>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108191">
            <a:off x="1506973" y="1485963"/>
            <a:ext cx="3194783" cy="2511100"/>
          </a:xfrm>
          <a:prstGeom prst="rect">
            <a:avLst/>
          </a:prstGeom>
        </p:spPr>
      </p:pic>
    </p:spTree>
    <p:extLst>
      <p:ext uri="{BB962C8B-B14F-4D97-AF65-F5344CB8AC3E}">
        <p14:creationId xmlns:p14="http://schemas.microsoft.com/office/powerpoint/2010/main" val="1936450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46040</TotalTime>
  <Words>3050</Words>
  <Application>Microsoft Macintosh PowerPoint</Application>
  <PresentationFormat>Widescreen</PresentationFormat>
  <Paragraphs>519</Paragraphs>
  <Slides>85</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Calibri</vt:lpstr>
      <vt:lpstr>Calibri Light</vt:lpstr>
      <vt:lpstr>Cambria Math</vt:lpstr>
      <vt:lpstr>Comic Sans MS</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Graeme Lloyd</dc:creator>
  <cp:lastModifiedBy>Microsoft Office User</cp:lastModifiedBy>
  <cp:revision>720</cp:revision>
  <cp:lastPrinted>2018-03-16T10:04:47Z</cp:lastPrinted>
  <dcterms:created xsi:type="dcterms:W3CDTF">2017-01-23T17:51:07Z</dcterms:created>
  <dcterms:modified xsi:type="dcterms:W3CDTF">2020-01-23T11:46:39Z</dcterms:modified>
</cp:coreProperties>
</file>